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5"/>
  </p:notesMasterIdLst>
  <p:sldIdLst>
    <p:sldId id="258" r:id="rId2"/>
    <p:sldId id="268" r:id="rId3"/>
    <p:sldId id="259" r:id="rId4"/>
    <p:sldId id="267" r:id="rId5"/>
    <p:sldId id="266" r:id="rId6"/>
    <p:sldId id="264" r:id="rId7"/>
    <p:sldId id="260" r:id="rId8"/>
    <p:sldId id="289" r:id="rId9"/>
    <p:sldId id="271" r:id="rId10"/>
    <p:sldId id="276" r:id="rId11"/>
    <p:sldId id="290" r:id="rId12"/>
    <p:sldId id="281" r:id="rId13"/>
    <p:sldId id="277" r:id="rId14"/>
    <p:sldId id="278" r:id="rId15"/>
    <p:sldId id="279" r:id="rId16"/>
    <p:sldId id="282" r:id="rId17"/>
    <p:sldId id="273" r:id="rId18"/>
    <p:sldId id="280" r:id="rId19"/>
    <p:sldId id="283" r:id="rId20"/>
    <p:sldId id="285" r:id="rId21"/>
    <p:sldId id="286" r:id="rId22"/>
    <p:sldId id="287" r:id="rId23"/>
    <p:sldId id="288" r:id="rId2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86E9A2C-D160-B29A-06AE-04BDCE0383BB}" name="Katherine Carr" initials="KC" userId="S::kcarr@ouac.on.ca::ed1e2a51-8baf-4c66-aa5b-39e855120ed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ephanie Gibson" initials="SG" lastIdx="2" clrIdx="0"/>
  <p:cmAuthor id="2" name="Katherine Carr" initials="KC" lastIdx="3" clrIdx="1">
    <p:extLst>
      <p:ext uri="{19B8F6BF-5375-455C-9EA6-DF929625EA0E}">
        <p15:presenceInfo xmlns:p15="http://schemas.microsoft.com/office/powerpoint/2012/main" userId="S::kcarr@ouac.on.ca::ed1e2a51-8baf-4c66-aa5b-39e855120e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3EB"/>
    <a:srgbClr val="F2DFDD"/>
    <a:srgbClr val="EDBF63"/>
    <a:srgbClr val="51608C"/>
    <a:srgbClr val="404040"/>
    <a:srgbClr val="4C7E8C"/>
    <a:srgbClr val="651A35"/>
    <a:srgbClr val="B14F46"/>
    <a:srgbClr val="FFFFFF"/>
    <a:srgbClr val="2159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94" autoAdjust="0"/>
    <p:restoredTop sz="80652" autoAdjust="0"/>
  </p:normalViewPr>
  <p:slideViewPr>
    <p:cSldViewPr>
      <p:cViewPr varScale="1">
        <p:scale>
          <a:sx n="77" d="100"/>
          <a:sy n="77" d="100"/>
        </p:scale>
        <p:origin x="88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1727"/>
          </a:xfrm>
          <a:prstGeom prst="rect">
            <a:avLst/>
          </a:prstGeom>
        </p:spPr>
        <p:txBody>
          <a:bodyPr vert="horz" lIns="96659" tIns="48330" rIns="96659" bIns="48330" rtlCol="0"/>
          <a:lstStyle>
            <a:lvl1pPr algn="l">
              <a:defRPr sz="1200"/>
            </a:lvl1pPr>
          </a:lstStyle>
          <a:p>
            <a:endParaRPr lang="en-CA"/>
          </a:p>
        </p:txBody>
      </p:sp>
      <p:sp>
        <p:nvSpPr>
          <p:cNvPr id="3" name="Date Placeholder 2"/>
          <p:cNvSpPr>
            <a:spLocks noGrp="1"/>
          </p:cNvSpPr>
          <p:nvPr>
            <p:ph type="dt" idx="1"/>
          </p:nvPr>
        </p:nvSpPr>
        <p:spPr>
          <a:xfrm>
            <a:off x="4143588" y="1"/>
            <a:ext cx="3169920" cy="481727"/>
          </a:xfrm>
          <a:prstGeom prst="rect">
            <a:avLst/>
          </a:prstGeom>
        </p:spPr>
        <p:txBody>
          <a:bodyPr vert="horz" lIns="96659" tIns="48330" rIns="96659" bIns="48330" rtlCol="0"/>
          <a:lstStyle>
            <a:lvl1pPr algn="r">
              <a:defRPr sz="1200"/>
            </a:lvl1pPr>
          </a:lstStyle>
          <a:p>
            <a:fld id="{BC429AE4-3524-45A2-AAFE-C079E414F27A}" type="datetimeFigureOut">
              <a:rPr lang="en-CA" smtClean="0"/>
              <a:t>2023-10-05</a:t>
            </a:fld>
            <a:endParaRPr lang="en-CA"/>
          </a:p>
        </p:txBody>
      </p:sp>
      <p:sp>
        <p:nvSpPr>
          <p:cNvPr id="4" name="Slide Image Placeholder 3"/>
          <p:cNvSpPr>
            <a:spLocks noGrp="1" noRot="1" noChangeAspect="1"/>
          </p:cNvSpPr>
          <p:nvPr>
            <p:ph type="sldImg" idx="2"/>
          </p:nvPr>
        </p:nvSpPr>
        <p:spPr>
          <a:xfrm>
            <a:off x="1497013" y="1200150"/>
            <a:ext cx="4321175" cy="3241675"/>
          </a:xfrm>
          <a:prstGeom prst="rect">
            <a:avLst/>
          </a:prstGeom>
          <a:noFill/>
          <a:ln w="12700">
            <a:solidFill>
              <a:prstClr val="black"/>
            </a:solidFill>
          </a:ln>
        </p:spPr>
        <p:txBody>
          <a:bodyPr vert="horz" lIns="96659" tIns="48330" rIns="96659" bIns="48330" rtlCol="0" anchor="ctr"/>
          <a:lstStyle/>
          <a:p>
            <a:endParaRPr lang="en-CA"/>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9" tIns="48330" rIns="96659" bIns="4833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1" y="9119474"/>
            <a:ext cx="3169920" cy="481726"/>
          </a:xfrm>
          <a:prstGeom prst="rect">
            <a:avLst/>
          </a:prstGeom>
        </p:spPr>
        <p:txBody>
          <a:bodyPr vert="horz" lIns="96659" tIns="48330" rIns="96659" bIns="48330" rtlCol="0" anchor="b"/>
          <a:lstStyle>
            <a:lvl1pPr algn="l">
              <a:defRPr sz="1200"/>
            </a:lvl1pPr>
          </a:lstStyle>
          <a:p>
            <a:endParaRPr lang="en-CA"/>
          </a:p>
        </p:txBody>
      </p:sp>
      <p:sp>
        <p:nvSpPr>
          <p:cNvPr id="7" name="Slide Number Placeholder 6"/>
          <p:cNvSpPr>
            <a:spLocks noGrp="1"/>
          </p:cNvSpPr>
          <p:nvPr>
            <p:ph type="sldNum" sz="quarter" idx="5"/>
          </p:nvPr>
        </p:nvSpPr>
        <p:spPr>
          <a:xfrm>
            <a:off x="4143588" y="9119474"/>
            <a:ext cx="3169920" cy="481726"/>
          </a:xfrm>
          <a:prstGeom prst="rect">
            <a:avLst/>
          </a:prstGeom>
        </p:spPr>
        <p:txBody>
          <a:bodyPr vert="horz" lIns="96659" tIns="48330" rIns="96659" bIns="48330" rtlCol="0" anchor="b"/>
          <a:lstStyle>
            <a:lvl1pPr algn="r">
              <a:defRPr sz="1200"/>
            </a:lvl1pPr>
          </a:lstStyle>
          <a:p>
            <a:fld id="{E167E8C4-D6D2-4451-AE10-99284F367E8B}" type="slidenum">
              <a:rPr lang="en-CA" smtClean="0"/>
              <a:t>‹#›</a:t>
            </a:fld>
            <a:endParaRPr lang="en-CA"/>
          </a:p>
        </p:txBody>
      </p:sp>
    </p:spTree>
    <p:extLst>
      <p:ext uri="{BB962C8B-B14F-4D97-AF65-F5344CB8AC3E}">
        <p14:creationId xmlns:p14="http://schemas.microsoft.com/office/powerpoint/2010/main" val="3765609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ontariouniversitiesinfo.ca/fr"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167E8C4-D6D2-4451-AE10-99284F367E8B}" type="slidenum">
              <a:rPr lang="en-CA" smtClean="0"/>
              <a:t>1</a:t>
            </a:fld>
            <a:endParaRPr lang="en-CA" dirty="0"/>
          </a:p>
        </p:txBody>
      </p:sp>
    </p:spTree>
    <p:extLst>
      <p:ext uri="{BB962C8B-B14F-4D97-AF65-F5344CB8AC3E}">
        <p14:creationId xmlns:p14="http://schemas.microsoft.com/office/powerpoint/2010/main" val="1046937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latin typeface="Arial" panose="020B0604020202020204" pitchFamily="34" charset="0"/>
                <a:cs typeface="Arial" panose="020B0604020202020204" pitchFamily="34" charset="0"/>
              </a:rPr>
              <a:t>La section </a:t>
            </a:r>
            <a:r>
              <a:rPr lang="en-US" sz="1200" dirty="0" err="1">
                <a:solidFill>
                  <a:schemeClr val="tx1"/>
                </a:solidFill>
                <a:latin typeface="Arial" panose="020B0604020202020204" pitchFamily="34" charset="0"/>
                <a:cs typeface="Arial" panose="020B0604020202020204" pitchFamily="34" charset="0"/>
              </a:rPr>
              <a:t>Mes</a:t>
            </a:r>
            <a:r>
              <a:rPr lang="en-US" sz="1200" dirty="0">
                <a:solidFill>
                  <a:schemeClr val="tx1"/>
                </a:solidFill>
                <a:latin typeface="Arial" panose="020B0604020202020204" pitchFamily="34" charset="0"/>
                <a:cs typeface="Arial" panose="020B0604020202020204" pitchFamily="34" charset="0"/>
              </a:rPr>
              <a:t> </a:t>
            </a:r>
            <a:r>
              <a:rPr lang="en-US" sz="1200" dirty="0" err="1">
                <a:solidFill>
                  <a:schemeClr val="tx1"/>
                </a:solidFill>
                <a:latin typeface="Arial" panose="020B0604020202020204" pitchFamily="34" charset="0"/>
                <a:cs typeface="Arial" panose="020B0604020202020204" pitchFamily="34" charset="0"/>
              </a:rPr>
              <a:t>détails</a:t>
            </a:r>
            <a:r>
              <a:rPr lang="en-US" sz="1200" dirty="0">
                <a:solidFill>
                  <a:schemeClr val="tx1"/>
                </a:solidFill>
                <a:latin typeface="Arial" panose="020B0604020202020204" pitchFamily="34" charset="0"/>
                <a:cs typeface="Arial" panose="020B0604020202020204" pitchFamily="34" charset="0"/>
              </a:rPr>
              <a:t> personnels a 4 sous-sections : </a:t>
            </a:r>
            <a:r>
              <a:rPr lang="en-US" sz="1200" dirty="0" err="1">
                <a:solidFill>
                  <a:schemeClr val="tx1"/>
                </a:solidFill>
                <a:latin typeface="Arial" panose="020B0604020202020204" pitchFamily="34" charset="0"/>
                <a:cs typeface="Arial" panose="020B0604020202020204" pitchFamily="34" charset="0"/>
              </a:rPr>
              <a:t>Renseignements</a:t>
            </a:r>
            <a:r>
              <a:rPr lang="en-US" sz="1200" dirty="0">
                <a:solidFill>
                  <a:schemeClr val="tx1"/>
                </a:solidFill>
                <a:latin typeface="Arial" panose="020B0604020202020204" pitchFamily="34" charset="0"/>
                <a:cs typeface="Arial" panose="020B0604020202020204" pitchFamily="34" charset="0"/>
              </a:rPr>
              <a:t> de base, </a:t>
            </a:r>
            <a:r>
              <a:rPr lang="en-US" sz="1200" dirty="0" err="1">
                <a:solidFill>
                  <a:schemeClr val="tx1"/>
                </a:solidFill>
                <a:latin typeface="Arial" panose="020B0604020202020204" pitchFamily="34" charset="0"/>
                <a:cs typeface="Arial" panose="020B0604020202020204" pitchFamily="34" charset="0"/>
              </a:rPr>
              <a:t>Citoyenneté</a:t>
            </a:r>
            <a:r>
              <a:rPr lang="en-US" sz="1200" dirty="0">
                <a:solidFill>
                  <a:schemeClr val="tx1"/>
                </a:solidFill>
                <a:latin typeface="Arial" panose="020B0604020202020204" pitchFamily="34" charset="0"/>
                <a:cs typeface="Arial" panose="020B0604020202020204" pitchFamily="34" charset="0"/>
              </a:rPr>
              <a:t> et langue, Sondage sure la </a:t>
            </a:r>
            <a:r>
              <a:rPr lang="en-US" sz="1200" dirty="0" err="1">
                <a:solidFill>
                  <a:schemeClr val="tx1"/>
                </a:solidFill>
                <a:latin typeface="Arial" panose="020B0604020202020204" pitchFamily="34" charset="0"/>
                <a:cs typeface="Arial" panose="020B0604020202020204" pitchFamily="34" charset="0"/>
              </a:rPr>
              <a:t>diversité</a:t>
            </a:r>
            <a:r>
              <a:rPr lang="en-US" sz="1200" dirty="0">
                <a:solidFill>
                  <a:schemeClr val="tx1"/>
                </a:solidFill>
                <a:latin typeface="Arial" panose="020B0604020202020204" pitchFamily="34" charset="0"/>
                <a:cs typeface="Arial" panose="020B0604020202020204" pitchFamily="34" charset="0"/>
              </a:rPr>
              <a:t> des candidates et </a:t>
            </a:r>
            <a:r>
              <a:rPr lang="en-US" sz="1200" dirty="0" err="1">
                <a:solidFill>
                  <a:schemeClr val="tx1"/>
                </a:solidFill>
                <a:latin typeface="Arial" panose="020B0604020202020204" pitchFamily="34" charset="0"/>
                <a:cs typeface="Arial" panose="020B0604020202020204" pitchFamily="34" charset="0"/>
              </a:rPr>
              <a:t>candidats</a:t>
            </a:r>
            <a:r>
              <a:rPr lang="en-US" sz="1200" dirty="0">
                <a:solidFill>
                  <a:schemeClr val="tx1"/>
                </a:solidFill>
                <a:latin typeface="Arial" panose="020B0604020202020204" pitchFamily="34" charset="0"/>
                <a:cs typeface="Arial" panose="020B0604020202020204" pitchFamily="34" charset="0"/>
              </a:rPr>
              <a:t>, et </a:t>
            </a:r>
            <a:r>
              <a:rPr lang="en-US" sz="1200" dirty="0" err="1">
                <a:solidFill>
                  <a:schemeClr val="tx1"/>
                </a:solidFill>
                <a:latin typeface="Arial" panose="020B0604020202020204" pitchFamily="34" charset="0"/>
                <a:cs typeface="Arial" panose="020B0604020202020204" pitchFamily="34" charset="0"/>
              </a:rPr>
              <a:t>Coordonnées</a:t>
            </a:r>
            <a:r>
              <a:rPr lang="en-US" sz="1200" dirty="0">
                <a:solidFill>
                  <a:schemeClr val="tx1"/>
                </a:solidFill>
                <a:latin typeface="Arial" panose="020B0604020202020204" pitchFamily="34" charset="0"/>
                <a:cs typeface="Arial" panose="020B0604020202020204" pitchFamily="34" charset="0"/>
              </a:rPr>
              <a:t> – </a:t>
            </a:r>
            <a:r>
              <a:rPr lang="en-US" sz="1200" dirty="0" err="1">
                <a:solidFill>
                  <a:schemeClr val="tx1"/>
                </a:solidFill>
                <a:latin typeface="Arial" panose="020B0604020202020204" pitchFamily="34" charset="0"/>
                <a:cs typeface="Arial" panose="020B0604020202020204" pitchFamily="34" charset="0"/>
              </a:rPr>
              <a:t>Détails</a:t>
            </a:r>
            <a:r>
              <a:rPr lang="en-US" sz="1200" dirty="0">
                <a:solidFill>
                  <a:schemeClr val="tx1"/>
                </a:solidFill>
                <a:latin typeface="Arial" panose="020B0604020202020204" pitchFamily="34" charset="0"/>
                <a:cs typeface="Arial" panose="020B0604020202020204" pitchFamily="34" charset="0"/>
              </a:rPr>
              <a:t>.</a:t>
            </a:r>
          </a:p>
          <a:p>
            <a:endParaRPr lang="en-US" sz="1200" dirty="0">
              <a:solidFill>
                <a:schemeClr val="tx1"/>
              </a:solidFill>
              <a:latin typeface="Arial" panose="020B0604020202020204" pitchFamily="34" charset="0"/>
              <a:cs typeface="Arial" panose="020B0604020202020204" pitchFamily="34" charset="0"/>
            </a:endParaRPr>
          </a:p>
          <a:p>
            <a:r>
              <a:rPr lang="fr-FR" sz="1200" dirty="0">
                <a:solidFill>
                  <a:schemeClr val="tx1"/>
                </a:solidFill>
                <a:latin typeface="Arial" panose="020B0604020202020204" pitchFamily="34" charset="0"/>
                <a:cs typeface="Arial" panose="020B0604020202020204" pitchFamily="34" charset="0"/>
              </a:rPr>
              <a:t>Vous devez vous assurer de fournir tous vos prénoms et noms légaux à la page Renseignements de base de la section Mes détails personnels. Prière de ne pas utiliser de sobriquets, ni d’abréviations, ni d’initiales.</a:t>
            </a:r>
          </a:p>
          <a:p>
            <a:endParaRPr lang="en-US" sz="1200" dirty="0">
              <a:solidFill>
                <a:schemeClr val="tx1"/>
              </a:solidFill>
              <a:latin typeface="Arial" panose="020B0604020202020204" pitchFamily="34" charset="0"/>
              <a:cs typeface="Arial" panose="020B0604020202020204" pitchFamily="34" charset="0"/>
            </a:endParaRPr>
          </a:p>
          <a:p>
            <a:r>
              <a:rPr lang="fr-FR" sz="1200" dirty="0">
                <a:solidFill>
                  <a:schemeClr val="tx1"/>
                </a:solidFill>
                <a:latin typeface="Arial" panose="020B0604020202020204" pitchFamily="34" charset="0"/>
                <a:cs typeface="Arial" panose="020B0604020202020204" pitchFamily="34" charset="0"/>
              </a:rPr>
              <a:t>Vous devez saisir votre adresse électronique exacte, puisque l’OUAC et les universités correspondront avec elles et eux par courriel tout au long du processus de demande. Nous vous recommandons fortement de ne pas utiliser une adresse électronique rattachée à une école ou un employeur.</a:t>
            </a:r>
          </a:p>
          <a:p>
            <a:endParaRPr lang="en-US" sz="1200" dirty="0">
              <a:solidFill>
                <a:schemeClr val="tx1"/>
              </a:solidFill>
              <a:latin typeface="Arial" panose="020B0604020202020204" pitchFamily="34" charset="0"/>
              <a:cs typeface="Arial" panose="020B0604020202020204" pitchFamily="34" charset="0"/>
            </a:endParaRPr>
          </a:p>
          <a:p>
            <a:pPr>
              <a:spcAft>
                <a:spcPts val="800"/>
              </a:spcAft>
            </a:pPr>
            <a:r>
              <a:rPr lang="fr-CA" sz="1200" dirty="0">
                <a:solidFill>
                  <a:srgbClr val="0000FF"/>
                </a:solidFill>
                <a:effectLst/>
                <a:latin typeface="Arial" panose="020B0604020202020204" pitchFamily="34" charset="0"/>
                <a:ea typeface="Calibri" panose="020F0502020204030204" pitchFamily="34" charset="0"/>
                <a:cs typeface="Arial" panose="020B0604020202020204" pitchFamily="34" charset="0"/>
              </a:rPr>
              <a:t>Au moment de créer votre compte OUAC, vous recevrez un courriel vous demandant de cliquer sur</a:t>
            </a:r>
            <a:r>
              <a:rPr lang="en-CA" sz="1200" dirty="0">
                <a:effectLst/>
                <a:latin typeface="Arial" panose="020B0604020202020204" pitchFamily="34" charset="0"/>
                <a:ea typeface="Calibri" panose="020F0502020204030204" pitchFamily="34" charset="0"/>
                <a:cs typeface="Arial" panose="020B0604020202020204" pitchFamily="34" charset="0"/>
              </a:rPr>
              <a:t>  </a:t>
            </a:r>
            <a:r>
              <a:rPr lang="en-CA" sz="1200"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r>
              <a:rPr lang="fr-CA" sz="1200" dirty="0">
                <a:solidFill>
                  <a:srgbClr val="0000FF"/>
                </a:solidFill>
                <a:effectLst/>
                <a:latin typeface="Arial" panose="020B0604020202020204" pitchFamily="34" charset="0"/>
                <a:ea typeface="Calibri" panose="020F0502020204030204" pitchFamily="34" charset="0"/>
                <a:cs typeface="Arial" panose="020B0604020202020204" pitchFamily="34" charset="0"/>
              </a:rPr>
              <a:t>un lien pour vérifier votre adresse électronique. Vous ne pouvez pas soumettre votre demande d’admission avant d’avoir vérifié votre  adresse électronique. Si vous perdez le courriel, vous pouvez vous le réexpédier à partir de la section </a:t>
            </a:r>
            <a:r>
              <a:rPr lang="fr-CA" sz="1200" dirty="0">
                <a:solidFill>
                  <a:srgbClr val="0000FF"/>
                </a:solidFill>
                <a:effectLst/>
                <a:highlight>
                  <a:srgbClr val="00FFFF"/>
                </a:highlight>
                <a:latin typeface="Arial" panose="020B0604020202020204" pitchFamily="34" charset="0"/>
                <a:ea typeface="Calibri" panose="020F0502020204030204" pitchFamily="34" charset="0"/>
                <a:cs typeface="Arial" panose="020B0604020202020204" pitchFamily="34" charset="0"/>
              </a:rPr>
              <a:t>Coordonnées</a:t>
            </a:r>
            <a:r>
              <a:rPr lang="fr-CA" sz="1200" dirty="0">
                <a:solidFill>
                  <a:srgbClr val="0000FF"/>
                </a:solidFill>
                <a:effectLst/>
                <a:latin typeface="Arial" panose="020B0604020202020204" pitchFamily="34" charset="0"/>
                <a:ea typeface="Calibri" panose="020F0502020204030204" pitchFamily="34" charset="0"/>
                <a:cs typeface="Arial" panose="020B0604020202020204" pitchFamily="34" charset="0"/>
              </a:rPr>
              <a:t> de votre demande.</a:t>
            </a:r>
            <a:endParaRPr lang="en-CA" sz="12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15CD655-DA62-4719-97B5-8E7231E6CAB1}" type="slidenum">
              <a:rPr lang="en-CA" smtClean="0"/>
              <a:t>10</a:t>
            </a:fld>
            <a:endParaRPr lang="en-CA" dirty="0"/>
          </a:p>
        </p:txBody>
      </p:sp>
    </p:spTree>
    <p:extLst>
      <p:ext uri="{BB962C8B-B14F-4D97-AF65-F5344CB8AC3E}">
        <p14:creationId xmlns:p14="http://schemas.microsoft.com/office/powerpoint/2010/main" val="2588627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F5F5F5"/>
                </a:solidFill>
                <a:effectLst/>
                <a:latin typeface="Roboto" panose="02000000000000000000" pitchFamily="2" charset="0"/>
              </a:rPr>
              <a:t>Les </a:t>
            </a:r>
            <a:r>
              <a:rPr lang="en-US" b="0" i="0" dirty="0" err="1">
                <a:solidFill>
                  <a:srgbClr val="F5F5F5"/>
                </a:solidFill>
                <a:effectLst/>
                <a:latin typeface="Roboto" panose="02000000000000000000" pitchFamily="2" charset="0"/>
              </a:rPr>
              <a:t>établissements</a:t>
            </a:r>
            <a:r>
              <a:rPr lang="en-US" b="0" i="0" dirty="0">
                <a:solidFill>
                  <a:srgbClr val="F5F5F5"/>
                </a:solidFill>
                <a:effectLst/>
                <a:latin typeface="Roboto" panose="02000000000000000000" pitchFamily="2" charset="0"/>
              </a:rPr>
              <a:t> </a:t>
            </a:r>
            <a:r>
              <a:rPr lang="en-US" b="0" i="0" dirty="0" err="1">
                <a:solidFill>
                  <a:srgbClr val="F5F5F5"/>
                </a:solidFill>
                <a:effectLst/>
                <a:latin typeface="Roboto" panose="02000000000000000000" pitchFamily="2" charset="0"/>
              </a:rPr>
              <a:t>peuvent</a:t>
            </a:r>
            <a:r>
              <a:rPr lang="en-US" b="0" i="0" dirty="0">
                <a:solidFill>
                  <a:srgbClr val="F5F5F5"/>
                </a:solidFill>
                <a:effectLst/>
                <a:latin typeface="Roboto" panose="02000000000000000000" pitchFamily="2" charset="0"/>
              </a:rPr>
              <a:t> </a:t>
            </a:r>
            <a:r>
              <a:rPr lang="en-US" b="0" i="0" dirty="0" err="1">
                <a:solidFill>
                  <a:srgbClr val="F5F5F5"/>
                </a:solidFill>
                <a:effectLst/>
                <a:latin typeface="Roboto" panose="02000000000000000000" pitchFamily="2" charset="0"/>
              </a:rPr>
              <a:t>inclure</a:t>
            </a:r>
            <a:r>
              <a:rPr lang="en-US" b="0" i="0" dirty="0">
                <a:solidFill>
                  <a:srgbClr val="F5F5F5"/>
                </a:solidFill>
                <a:effectLst/>
                <a:latin typeface="Roboto" panose="02000000000000000000" pitchFamily="2" charset="0"/>
              </a:rPr>
              <a:t> : </a:t>
            </a:r>
            <a:r>
              <a:rPr lang="fr-FR" b="0" i="0" dirty="0">
                <a:solidFill>
                  <a:srgbClr val="F5F5F5"/>
                </a:solidFill>
                <a:effectLst/>
                <a:latin typeface="Roboto" panose="02000000000000000000" pitchFamily="2" charset="0"/>
              </a:rPr>
              <a:t>les écoles du jour régulières, les écoles privées, les écoles du soir, les écoles d’été et les écoles virtuelles.</a:t>
            </a:r>
            <a:endParaRPr lang="en-US" b="0" i="0" dirty="0">
              <a:solidFill>
                <a:srgbClr val="F5F5F5"/>
              </a:solidFill>
              <a:effectLst/>
              <a:latin typeface="Roboto" panose="02000000000000000000" pitchFamily="2" charset="0"/>
            </a:endParaRPr>
          </a:p>
          <a:p>
            <a:endParaRPr lang="en-US" b="0" i="0" dirty="0">
              <a:solidFill>
                <a:srgbClr val="F5F5F5"/>
              </a:solidFill>
              <a:effectLst/>
              <a:latin typeface="Roboto" panose="02000000000000000000" pitchFamily="2" charset="0"/>
            </a:endParaRPr>
          </a:p>
          <a:p>
            <a:r>
              <a:rPr lang="fr-FR" b="0" i="0" dirty="0">
                <a:solidFill>
                  <a:srgbClr val="F5F5F5"/>
                </a:solidFill>
                <a:effectLst/>
                <a:latin typeface="Roboto" panose="02000000000000000000" pitchFamily="2" charset="0"/>
              </a:rPr>
              <a:t>Vous n’avez pas besoin d’inclure les établissements où vous avez été inscrit(e) par votre école d’attache afin d’y suivre des cours (p. ex. </a:t>
            </a:r>
            <a:r>
              <a:rPr lang="fr-FR" b="0" i="0">
                <a:solidFill>
                  <a:srgbClr val="F5F5F5"/>
                </a:solidFill>
                <a:effectLst/>
                <a:latin typeface="Roboto" panose="02000000000000000000" pitchFamily="2" charset="0"/>
              </a:rPr>
              <a:t>école virtuelle, double crédit, Majeure haute spécialisation, apprentissage en ligne par l’entremise d’un consortium).</a:t>
            </a:r>
          </a:p>
          <a:p>
            <a:endParaRPr lang="en-US" sz="1200" b="0" i="0" dirty="0">
              <a:solidFill>
                <a:srgbClr val="F5F5F5"/>
              </a:solidFill>
              <a:effectLst/>
              <a:latin typeface="Roboto" panose="02000000000000000000" pitchFamily="2"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Vous devez ajouter le mois et l’année de la réussite prévue de votre 12</a:t>
            </a:r>
            <a:r>
              <a:rPr lang="fr-FR" baseline="30000" dirty="0"/>
              <a:t>e</a:t>
            </a:r>
            <a:r>
              <a:rPr lang="fr-FR" dirty="0"/>
              <a:t> année dans le champ « À » de votre école d’attache.</a:t>
            </a:r>
            <a:endParaRPr lang="en-CA"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15CD655-DA62-4719-97B5-8E7231E6CAB1}" type="slidenum">
              <a:rPr lang="en-CA" smtClean="0"/>
              <a:t>11</a:t>
            </a:fld>
            <a:endParaRPr lang="en-CA" dirty="0"/>
          </a:p>
        </p:txBody>
      </p:sp>
    </p:spTree>
    <p:extLst>
      <p:ext uri="{BB962C8B-B14F-4D97-AF65-F5344CB8AC3E}">
        <p14:creationId xmlns:p14="http://schemas.microsoft.com/office/powerpoint/2010/main" val="2943169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66593" rtl="0" eaLnBrk="1" fontAlgn="auto" latinLnBrk="0" hangingPunct="1">
              <a:lnSpc>
                <a:spcPct val="100000"/>
              </a:lnSpc>
              <a:spcBef>
                <a:spcPts val="0"/>
              </a:spcBef>
              <a:spcAft>
                <a:spcPts val="0"/>
              </a:spcAft>
              <a:buClrTx/>
              <a:buSzTx/>
              <a:buFontTx/>
              <a:buNone/>
              <a:tabLst/>
              <a:defRPr/>
            </a:pPr>
            <a:r>
              <a:rPr lang="fr-FR" dirty="0">
                <a:solidFill>
                  <a:schemeClr val="tx1"/>
                </a:solidFill>
              </a:rPr>
              <a:t>Après avoir ajouté vos établissements, vous pouvez nous fournir de plus amples détails sur vos antécédents scolaires.</a:t>
            </a:r>
          </a:p>
          <a:p>
            <a:pPr marL="0" marR="0" lvl="0" indent="0" algn="l" defTabSz="966593" rtl="0" eaLnBrk="1" fontAlgn="auto" latinLnBrk="0" hangingPunct="1">
              <a:lnSpc>
                <a:spcPct val="100000"/>
              </a:lnSpc>
              <a:spcBef>
                <a:spcPts val="0"/>
              </a:spcBef>
              <a:spcAft>
                <a:spcPts val="0"/>
              </a:spcAft>
              <a:buClrTx/>
              <a:buSzTx/>
              <a:buFontTx/>
              <a:buNone/>
              <a:tabLst/>
              <a:defRPr/>
            </a:pPr>
            <a:endParaRPr lang="fr-FR" dirty="0">
              <a:solidFill>
                <a:schemeClr val="tx1"/>
              </a:solidFill>
            </a:endParaRPr>
          </a:p>
          <a:p>
            <a:pPr defTabSz="966593">
              <a:defRPr/>
            </a:pPr>
            <a:r>
              <a:rPr lang="fr-FR" dirty="0">
                <a:solidFill>
                  <a:schemeClr val="tx1"/>
                </a:solidFill>
              </a:rPr>
              <a:t>Vous trouverez votre NISO sur votre bulletin scolaire. Votre conseillère ou conseiller scolaire l’aura également en dossier.</a:t>
            </a:r>
          </a:p>
        </p:txBody>
      </p:sp>
      <p:sp>
        <p:nvSpPr>
          <p:cNvPr id="4" name="Slide Number Placeholder 3"/>
          <p:cNvSpPr>
            <a:spLocks noGrp="1"/>
          </p:cNvSpPr>
          <p:nvPr>
            <p:ph type="sldNum" sz="quarter" idx="10"/>
          </p:nvPr>
        </p:nvSpPr>
        <p:spPr/>
        <p:txBody>
          <a:bodyPr/>
          <a:lstStyle/>
          <a:p>
            <a:fld id="{F15CD655-DA62-4719-97B5-8E7231E6CAB1}" type="slidenum">
              <a:rPr lang="en-CA" smtClean="0"/>
              <a:t>12</a:t>
            </a:fld>
            <a:endParaRPr lang="en-CA" dirty="0"/>
          </a:p>
        </p:txBody>
      </p:sp>
    </p:spTree>
    <p:extLst>
      <p:ext uri="{BB962C8B-B14F-4D97-AF65-F5344CB8AC3E}">
        <p14:creationId xmlns:p14="http://schemas.microsoft.com/office/powerpoint/2010/main" val="3478812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r-FR" sz="1200" dirty="0">
                <a:solidFill>
                  <a:schemeClr val="tx1"/>
                </a:solidFill>
                <a:latin typeface="Arial" panose="020B0604020202020204" pitchFamily="34" charset="0"/>
                <a:cs typeface="Arial" panose="020B0604020202020204" pitchFamily="34" charset="0"/>
              </a:rPr>
              <a:t>Si vous connaissez les codes des programmes auxquels vous souhaitez faire demande, vous pouvez saisir un à la fois les codes des programmes de votre choix en utilisant l’option « Par code de programme ».</a:t>
            </a:r>
          </a:p>
          <a:p>
            <a:pPr eaLnBrk="1" hangingPunct="1">
              <a:spcBef>
                <a:spcPct val="0"/>
              </a:spcBef>
            </a:pPr>
            <a:endParaRPr lang="en-CA"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15CD655-DA62-4719-97B5-8E7231E6CAB1}" type="slidenum">
              <a:rPr lang="en-CA" smtClean="0"/>
              <a:t>13</a:t>
            </a:fld>
            <a:endParaRPr lang="en-CA" dirty="0"/>
          </a:p>
        </p:txBody>
      </p:sp>
    </p:spTree>
    <p:extLst>
      <p:ext uri="{BB962C8B-B14F-4D97-AF65-F5344CB8AC3E}">
        <p14:creationId xmlns:p14="http://schemas.microsoft.com/office/powerpoint/2010/main" val="3778531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r-FR" sz="1200" dirty="0">
                <a:solidFill>
                  <a:schemeClr val="tx1"/>
                </a:solidFill>
                <a:latin typeface="Arial" panose="020B0604020202020204" pitchFamily="34" charset="0"/>
                <a:cs typeface="Arial" panose="020B0604020202020204" pitchFamily="34" charset="0"/>
              </a:rPr>
              <a:t>Dans la partie supérieure de cette page, vous pouvez afficher et confirmer les exigences d’admission des programmes sélectionnés.</a:t>
            </a:r>
          </a:p>
          <a:p>
            <a:pPr eaLnBrk="1" hangingPunct="1">
              <a:spcBef>
                <a:spcPct val="0"/>
              </a:spcBef>
            </a:pPr>
            <a:r>
              <a:rPr lang="fr-FR" sz="1200" dirty="0">
                <a:solidFill>
                  <a:schemeClr val="tx1"/>
                </a:solidFill>
                <a:latin typeface="Arial" panose="020B0604020202020204" pitchFamily="34" charset="0"/>
                <a:cs typeface="Arial" panose="020B0604020202020204" pitchFamily="34" charset="0"/>
              </a:rPr>
              <a:t> </a:t>
            </a:r>
          </a:p>
          <a:p>
            <a:pPr eaLnBrk="1" hangingPunct="1">
              <a:spcBef>
                <a:spcPct val="0"/>
              </a:spcBef>
            </a:pPr>
            <a:r>
              <a:rPr lang="fr-FR" sz="1200" dirty="0">
                <a:solidFill>
                  <a:schemeClr val="tx1"/>
                </a:solidFill>
                <a:latin typeface="Arial" panose="020B0604020202020204" pitchFamily="34" charset="0"/>
                <a:cs typeface="Arial" panose="020B0604020202020204" pitchFamily="34" charset="0"/>
              </a:rPr>
              <a:t>Vous pouvez faire demande à autant d’universités de l’Ontario/programmes que vous le souhaitez; toutefois, un maximum de 3 choix de programme par université (y compris les établissements affiliés de cette dernière) est permis . Certaines universités peuvent limiter davantage le nombre de choix qu’elles acceptent de vous.</a:t>
            </a:r>
          </a:p>
        </p:txBody>
      </p:sp>
      <p:sp>
        <p:nvSpPr>
          <p:cNvPr id="4" name="Slide Number Placeholder 3"/>
          <p:cNvSpPr>
            <a:spLocks noGrp="1"/>
          </p:cNvSpPr>
          <p:nvPr>
            <p:ph type="sldNum" sz="quarter" idx="10"/>
          </p:nvPr>
        </p:nvSpPr>
        <p:spPr/>
        <p:txBody>
          <a:bodyPr/>
          <a:lstStyle/>
          <a:p>
            <a:fld id="{F15CD655-DA62-4719-97B5-8E7231E6CAB1}" type="slidenum">
              <a:rPr lang="en-CA" smtClean="0"/>
              <a:t>14</a:t>
            </a:fld>
            <a:endParaRPr lang="en-CA" dirty="0"/>
          </a:p>
        </p:txBody>
      </p:sp>
    </p:spTree>
    <p:extLst>
      <p:ext uri="{BB962C8B-B14F-4D97-AF65-F5344CB8AC3E}">
        <p14:creationId xmlns:p14="http://schemas.microsoft.com/office/powerpoint/2010/main" val="396057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r>
              <a:rPr lang="fr-FR" sz="1200" dirty="0">
                <a:solidFill>
                  <a:schemeClr val="tx1"/>
                </a:solidFill>
                <a:latin typeface="Arial" panose="020B0604020202020204" pitchFamily="34" charset="0"/>
                <a:cs typeface="Arial" panose="020B0604020202020204" pitchFamily="34" charset="0"/>
              </a:rPr>
              <a:t>Énumérez ou glissez-déposez vos choix de programme par ordre de préférence. Cette numérotation n’affecte aucunement la considération en matière de bourse d’études ou d’admission, </a:t>
            </a:r>
            <a:r>
              <a:rPr lang="fr-FR" sz="1200" b="1" dirty="0">
                <a:solidFill>
                  <a:schemeClr val="tx1"/>
                </a:solidFill>
                <a:latin typeface="Arial" panose="020B0604020202020204" pitchFamily="34" charset="0"/>
                <a:cs typeface="Arial" panose="020B0604020202020204" pitchFamily="34" charset="0"/>
              </a:rPr>
              <a:t>sauf si </a:t>
            </a:r>
            <a:r>
              <a:rPr lang="fr-FR" sz="1200" dirty="0">
                <a:solidFill>
                  <a:schemeClr val="tx1"/>
                </a:solidFill>
                <a:latin typeface="Arial" panose="020B0604020202020204" pitchFamily="34" charset="0"/>
                <a:cs typeface="Arial" panose="020B0604020202020204" pitchFamily="34" charset="0"/>
              </a:rPr>
              <a:t>une université l’indique spécifiquement dans son information. Par défaut, les choix de programme s’affichent selon votre ordre initial de sélection.</a:t>
            </a:r>
            <a:endParaRPr lang="en-CA"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15CD655-DA62-4719-97B5-8E7231E6CAB1}" type="slidenum">
              <a:rPr lang="en-CA" smtClean="0"/>
              <a:t>15</a:t>
            </a:fld>
            <a:endParaRPr lang="en-CA" dirty="0"/>
          </a:p>
        </p:txBody>
      </p:sp>
    </p:spTree>
    <p:extLst>
      <p:ext uri="{BB962C8B-B14F-4D97-AF65-F5344CB8AC3E}">
        <p14:creationId xmlns:p14="http://schemas.microsoft.com/office/powerpoint/2010/main" val="2081444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3">
              <a:defRPr/>
            </a:pPr>
            <a:r>
              <a:rPr lang="fr-FR" sz="1200" dirty="0">
                <a:solidFill>
                  <a:schemeClr val="tx1"/>
                </a:solidFill>
                <a:latin typeface="Arial" panose="020B0604020202020204" pitchFamily="34" charset="0"/>
                <a:cs typeface="Arial" panose="020B0604020202020204" pitchFamily="34" charset="0"/>
              </a:rPr>
              <a:t>Votre école secondaire fournit vos données scolaires à l’OUAC, y compris vos notes.</a:t>
            </a:r>
          </a:p>
          <a:p>
            <a:pPr defTabSz="966593">
              <a:defRPr/>
            </a:pPr>
            <a:endParaRPr lang="fr-FR" sz="1200" dirty="0">
              <a:solidFill>
                <a:schemeClr val="tx1"/>
              </a:solidFill>
              <a:latin typeface="Arial" panose="020B0604020202020204" pitchFamily="34" charset="0"/>
              <a:cs typeface="Arial" panose="020B0604020202020204" pitchFamily="34" charset="0"/>
            </a:endParaRPr>
          </a:p>
          <a:p>
            <a:pPr defTabSz="966593">
              <a:defRPr/>
            </a:pPr>
            <a:r>
              <a:rPr lang="fr-FR" sz="1200" dirty="0">
                <a:solidFill>
                  <a:schemeClr val="tx1"/>
                </a:solidFill>
                <a:latin typeface="Arial" panose="020B0604020202020204" pitchFamily="34" charset="0"/>
                <a:cs typeface="Arial" panose="020B0604020202020204" pitchFamily="34" charset="0"/>
              </a:rPr>
              <a:t>Toutes les notes que nous avons en dossier pour vous seront auto-appariées, et continueront à l’être au fur et à mesure que votre école mettra à jour vos notes tout au long de l’année. Ces renseignements paraissent en mode lecture seule. </a:t>
            </a:r>
          </a:p>
          <a:p>
            <a:pPr defTabSz="966593">
              <a:defRPr/>
            </a:pPr>
            <a:endParaRPr lang="fr-FR" sz="1200" dirty="0">
              <a:solidFill>
                <a:schemeClr val="tx1"/>
              </a:solidFill>
              <a:latin typeface="Arial" panose="020B0604020202020204" pitchFamily="34" charset="0"/>
              <a:cs typeface="Arial" panose="020B0604020202020204" pitchFamily="34" charset="0"/>
            </a:endParaRPr>
          </a:p>
          <a:p>
            <a:pPr defTabSz="966593">
              <a:defRPr/>
            </a:pPr>
            <a:r>
              <a:rPr lang="fr-FR" sz="1200" dirty="0">
                <a:solidFill>
                  <a:schemeClr val="tx1"/>
                </a:solidFill>
                <a:latin typeface="Arial" panose="020B0604020202020204" pitchFamily="34" charset="0"/>
                <a:cs typeface="Arial" panose="020B0604020202020204" pitchFamily="34" charset="0"/>
              </a:rPr>
              <a:t>Connectez-vous à votre demande de 1 à 2 jours ouvrables après l’avoir soumise, afin de vérifier de près vos renseignements scolaires. En cas d’erreur, informez-en votre conseillère ou conseiller en orientation</a:t>
            </a:r>
          </a:p>
        </p:txBody>
      </p:sp>
      <p:sp>
        <p:nvSpPr>
          <p:cNvPr id="4" name="Slide Number Placeholder 3"/>
          <p:cNvSpPr>
            <a:spLocks noGrp="1"/>
          </p:cNvSpPr>
          <p:nvPr>
            <p:ph type="sldNum" sz="quarter" idx="10"/>
          </p:nvPr>
        </p:nvSpPr>
        <p:spPr/>
        <p:txBody>
          <a:bodyPr/>
          <a:lstStyle/>
          <a:p>
            <a:fld id="{F15CD655-DA62-4719-97B5-8E7231E6CAB1}" type="slidenum">
              <a:rPr lang="en-CA" smtClean="0"/>
              <a:t>16</a:t>
            </a:fld>
            <a:endParaRPr lang="en-CA" dirty="0"/>
          </a:p>
        </p:txBody>
      </p:sp>
    </p:spTree>
    <p:extLst>
      <p:ext uri="{BB962C8B-B14F-4D97-AF65-F5344CB8AC3E}">
        <p14:creationId xmlns:p14="http://schemas.microsoft.com/office/powerpoint/2010/main" val="420719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55">
              <a:defRPr/>
            </a:pPr>
            <a:r>
              <a:rPr lang="fr-C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Par exemple, vous pouvez téléverser les documents de preuve de statut au Canada et les résultats de leurs tests d’aptitudes linguistiques en anglais.</a:t>
            </a:r>
            <a:endParaRPr lang="en-CA"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15CD655-DA62-4719-97B5-8E7231E6CAB1}" type="slidenum">
              <a:rPr lang="en-CA" smtClean="0"/>
              <a:t>17</a:t>
            </a:fld>
            <a:endParaRPr lang="en-CA"/>
          </a:p>
        </p:txBody>
      </p:sp>
    </p:spTree>
    <p:extLst>
      <p:ext uri="{BB962C8B-B14F-4D97-AF65-F5344CB8AC3E}">
        <p14:creationId xmlns:p14="http://schemas.microsoft.com/office/powerpoint/2010/main" val="15242578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r-CA" sz="1200" dirty="0">
                <a:solidFill>
                  <a:schemeClr val="tx1"/>
                </a:solidFill>
                <a:latin typeface="Arial" panose="020B0604020202020204" pitchFamily="34" charset="0"/>
                <a:cs typeface="Arial" panose="020B0604020202020204" pitchFamily="34" charset="0"/>
              </a:rPr>
              <a:t>Les droits s’établissent à 156 $ pour les 3 premiers choix d’université/de programme et à 50 $ pour chaque choix additionnel.</a:t>
            </a:r>
            <a:endParaRPr lang="en-CA" sz="1200" dirty="0">
              <a:solidFill>
                <a:schemeClr val="tx1"/>
              </a:solidFill>
              <a:latin typeface="Arial" panose="020B0604020202020204" pitchFamily="34" charset="0"/>
              <a:cs typeface="Arial" panose="020B0604020202020204" pitchFamily="34" charset="0"/>
            </a:endParaRPr>
          </a:p>
          <a:p>
            <a:endParaRPr lang="en-CA" sz="1200" dirty="0">
              <a:solidFill>
                <a:schemeClr val="tx1"/>
              </a:solidFill>
              <a:latin typeface="Arial" panose="020B0604020202020204" pitchFamily="34" charset="0"/>
              <a:cs typeface="Arial" panose="020B0604020202020204" pitchFamily="34" charset="0"/>
            </a:endParaRPr>
          </a:p>
          <a:p>
            <a:pPr defTabSz="950062">
              <a:defRPr/>
            </a:pPr>
            <a:r>
              <a:rPr lang="fr-FR" sz="1200" dirty="0">
                <a:solidFill>
                  <a:schemeClr val="tx1"/>
                </a:solidFill>
                <a:latin typeface="Arial" panose="020B0604020202020204" pitchFamily="34" charset="0"/>
                <a:cs typeface="Arial" panose="020B0604020202020204" pitchFamily="34" charset="0"/>
              </a:rPr>
              <a:t>Vous pouvez consulter en temps réel vos droits payés en cliquant sur « Mes droits ».</a:t>
            </a:r>
          </a:p>
        </p:txBody>
      </p:sp>
      <p:sp>
        <p:nvSpPr>
          <p:cNvPr id="4" name="Slide Number Placeholder 3"/>
          <p:cNvSpPr>
            <a:spLocks noGrp="1"/>
          </p:cNvSpPr>
          <p:nvPr>
            <p:ph type="sldNum" sz="quarter" idx="10"/>
          </p:nvPr>
        </p:nvSpPr>
        <p:spPr/>
        <p:txBody>
          <a:bodyPr/>
          <a:lstStyle/>
          <a:p>
            <a:fld id="{F15CD655-DA62-4719-97B5-8E7231E6CAB1}" type="slidenum">
              <a:rPr lang="en-CA" smtClean="0"/>
              <a:t>18</a:t>
            </a:fld>
            <a:endParaRPr lang="en-CA" dirty="0"/>
          </a:p>
        </p:txBody>
      </p:sp>
    </p:spTree>
    <p:extLst>
      <p:ext uri="{BB962C8B-B14F-4D97-AF65-F5344CB8AC3E}">
        <p14:creationId xmlns:p14="http://schemas.microsoft.com/office/powerpoint/2010/main" val="3307329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r-F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Une fois tous vos renseignements ajoutés à votre demande, vous pourrez alors passer à l’étape « Revue et paiement », pour consulter un sommaire de tous les renseignements que vous avez saisis.</a:t>
            </a:r>
          </a:p>
          <a:p>
            <a:pPr eaLnBrk="1" hangingPunct="1"/>
            <a:endParaRPr lang="fr-FR"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eaLnBrk="1" hangingPunct="1"/>
            <a:r>
              <a:rPr lang="fr-F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Vous devez lire la Déclaration de la candidate ou du candidat, puis cliquer sur « J’ai vérifié et j’accepte » au bas de l’écran. Après avoir cliqué sur « J’ai vérifié et j’accepte », vous ne serez plus en mesure de modifier votre demande.</a:t>
            </a:r>
          </a:p>
        </p:txBody>
      </p:sp>
      <p:sp>
        <p:nvSpPr>
          <p:cNvPr id="4" name="Slide Number Placeholder 3"/>
          <p:cNvSpPr>
            <a:spLocks noGrp="1"/>
          </p:cNvSpPr>
          <p:nvPr>
            <p:ph type="sldNum" sz="quarter" idx="10"/>
          </p:nvPr>
        </p:nvSpPr>
        <p:spPr/>
        <p:txBody>
          <a:bodyPr/>
          <a:lstStyle/>
          <a:p>
            <a:fld id="{F15CD655-DA62-4719-97B5-8E7231E6CAB1}" type="slidenum">
              <a:rPr lang="en-CA" smtClean="0"/>
              <a:t>19</a:t>
            </a:fld>
            <a:endParaRPr lang="en-CA" dirty="0"/>
          </a:p>
        </p:txBody>
      </p:sp>
    </p:spTree>
    <p:extLst>
      <p:ext uri="{BB962C8B-B14F-4D97-AF65-F5344CB8AC3E}">
        <p14:creationId xmlns:p14="http://schemas.microsoft.com/office/powerpoint/2010/main" val="2480073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3">
              <a:defRPr/>
            </a:pPr>
            <a:r>
              <a:rPr lang="fr-F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Nous vous encourageons à faire des recherches sur vos options d’études universitaires, et ce, avant de vous connecter à la Demande de premier cycle. Nous vous recommandons également de dresser une liste des codes des programmes qui vous intéressent et de l’avoir en main au moment de vous connecter. Cela réduit considérablement le temps nécessaire pour remplir la demande.</a:t>
            </a:r>
            <a:endParaRPr lang="en-CA"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167E8C4-D6D2-4451-AE10-99284F367E8B}" type="slidenum">
              <a:rPr lang="en-CA" smtClean="0"/>
              <a:t>2</a:t>
            </a:fld>
            <a:endParaRPr lang="en-CA" dirty="0"/>
          </a:p>
        </p:txBody>
      </p:sp>
    </p:spTree>
    <p:extLst>
      <p:ext uri="{BB962C8B-B14F-4D97-AF65-F5344CB8AC3E}">
        <p14:creationId xmlns:p14="http://schemas.microsoft.com/office/powerpoint/2010/main" val="60175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solidFill>
                  <a:schemeClr val="tx1"/>
                </a:solidFill>
                <a:latin typeface="Arial" panose="020B0604020202020204" pitchFamily="34" charset="0"/>
                <a:cs typeface="Arial" panose="020B0604020202020204" pitchFamily="34" charset="0"/>
              </a:rPr>
              <a:t>Pour soumettre complètement votre demande, vous devez sélectionner un mode de paiement, puis cliquer sur « Payer » dans la page de paiement.</a:t>
            </a:r>
          </a:p>
          <a:p>
            <a:endParaRPr lang="fr-FR"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Arial" panose="020B0604020202020204" pitchFamily="34" charset="0"/>
                <a:cs typeface="Arial" panose="020B0604020202020204" pitchFamily="34" charset="0"/>
              </a:rPr>
              <a:t>Nous acceptons les paiements par carte de crédit ou de débit (carte de crédit VISA, MasterCard ou American Express, carte de débit VISA ou MasterCard). </a:t>
            </a:r>
            <a:r>
              <a:rPr lang="fr-CA" sz="1800"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Avant de soumettre votre paiement, nous vous prions de vérifier attentivement votre numéro de carte de crédit ou débit et la date d’expiration. </a:t>
            </a:r>
            <a:r>
              <a:rPr lang="fr-F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Nous ferons immédiatement parvenir par courriel un reçu dans le cas d’un paiement par carte de crédit/débit.</a:t>
            </a:r>
          </a:p>
          <a:p>
            <a:endParaRPr lang="fr-FR"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tx1"/>
                </a:solidFill>
                <a:latin typeface="Arial" panose="020B0604020202020204" pitchFamily="34" charset="0"/>
                <a:cs typeface="Arial" panose="020B0604020202020204" pitchFamily="34" charset="0"/>
              </a:rPr>
              <a:t>Si vous choisissez le paiement par services bancaires en ligne, nous fournirons alors un numéro de compte de paiement de la facture, une fois soumise la demande dûment remplie. Vous devrez produire ce numéro afin de soumettre votre paiement. Le paiement de la facture de l’OUAC paraît sous le titre « </a:t>
            </a:r>
            <a:r>
              <a:rPr lang="en-US" sz="1200" dirty="0">
                <a:solidFill>
                  <a:schemeClr val="tx1"/>
                </a:solidFill>
                <a:latin typeface="Arial" panose="020B0604020202020204" pitchFamily="34" charset="0"/>
                <a:cs typeface="Arial" panose="020B0604020202020204" pitchFamily="34" charset="0"/>
              </a:rPr>
              <a:t>Ontario Universities’ Application Centre</a:t>
            </a:r>
            <a:r>
              <a:rPr lang="fr-FR" sz="1200" dirty="0">
                <a:solidFill>
                  <a:schemeClr val="tx1"/>
                </a:solidFill>
                <a:latin typeface="Arial" panose="020B0604020202020204" pitchFamily="34" charset="0"/>
                <a:cs typeface="Arial" panose="020B0604020202020204" pitchFamily="34" charset="0"/>
              </a:rPr>
              <a:t> » (ou une abréviation correspondante). </a:t>
            </a:r>
            <a:r>
              <a:rPr lang="fr-F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Nous ne traiterons ou ne distribuerons les demandes </a:t>
            </a:r>
            <a:r>
              <a:rPr lang="fr-F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qu’après</a:t>
            </a:r>
            <a:r>
              <a:rPr lang="fr-F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la réception des droits de traitement de la demande et tous autres frais afférents additionnels. Vous </a:t>
            </a:r>
            <a:r>
              <a:rPr lang="fr-FR" sz="12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devez</a:t>
            </a:r>
            <a:r>
              <a:rPr lang="fr-FR"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 effectuer tous les paiements au moment de soumettre votre demande.</a:t>
            </a:r>
            <a:endParaRPr lang="en-CA" sz="1200" b="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F15CD655-DA62-4719-97B5-8E7231E6CAB1}" type="slidenum">
              <a:rPr lang="en-CA" smtClean="0"/>
              <a:t>20</a:t>
            </a:fld>
            <a:endParaRPr lang="en-CA" dirty="0"/>
          </a:p>
        </p:txBody>
      </p:sp>
    </p:spTree>
    <p:extLst>
      <p:ext uri="{BB962C8B-B14F-4D97-AF65-F5344CB8AC3E}">
        <p14:creationId xmlns:p14="http://schemas.microsoft.com/office/powerpoint/2010/main" val="15355204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fr-FR" dirty="0"/>
              <a:t>Immédiatement après avoir soumis votre demande dûment remplie, votre Numéro de référence OUAC s’affichera à l’écran. Prière de noter votre Numéro de référence OUAC, puisque vous devrez le fournir au moment de communiquer avec l’OUAC ou les universités.</a:t>
            </a:r>
          </a:p>
          <a:p>
            <a:pPr eaLnBrk="1" hangingPunct="1"/>
            <a:endParaRPr lang="fr-FR" dirty="0"/>
          </a:p>
          <a:p>
            <a:pPr eaLnBrk="1" hangingPunct="1"/>
            <a:r>
              <a:rPr lang="fr-FR" dirty="0"/>
              <a:t>Vous pouvez afficher et/ou modifier votre demande préalablement soumise, en vous connectant à votre compte, à l’adresse : www.ouac.on.ca/fr/premier-cycle-guide. Vous pouvez afficher et/ou apporter des modifications à compter d’un jour ouvrable, approximativement, suivant la soumission de votre demande et une fois reçu et traité vos droits de demande d’admission.</a:t>
            </a:r>
            <a:endParaRPr lang="en-US" dirty="0"/>
          </a:p>
        </p:txBody>
      </p:sp>
      <p:sp>
        <p:nvSpPr>
          <p:cNvPr id="4" name="Slide Number Placeholder 3"/>
          <p:cNvSpPr>
            <a:spLocks noGrp="1"/>
          </p:cNvSpPr>
          <p:nvPr>
            <p:ph type="sldNum" sz="quarter" idx="10"/>
          </p:nvPr>
        </p:nvSpPr>
        <p:spPr/>
        <p:txBody>
          <a:bodyPr/>
          <a:lstStyle/>
          <a:p>
            <a:fld id="{F15CD655-DA62-4719-97B5-8E7231E6CAB1}" type="slidenum">
              <a:rPr lang="en-CA" smtClean="0"/>
              <a:t>21</a:t>
            </a:fld>
            <a:endParaRPr lang="en-CA"/>
          </a:p>
        </p:txBody>
      </p:sp>
    </p:spTree>
    <p:extLst>
      <p:ext uri="{BB962C8B-B14F-4D97-AF65-F5344CB8AC3E}">
        <p14:creationId xmlns:p14="http://schemas.microsoft.com/office/powerpoint/2010/main" val="3131176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3">
              <a:defRPr/>
            </a:pPr>
            <a:r>
              <a:rPr lang="fr-FR" dirty="0"/>
              <a:t>Si vous oubliez votre mot de passe, vous pouvez exiger un mot de passe temporaire en cliquant sur « Vous avez oublié votre mot de passe? » dans la page de connexion. Vous devez alors saisir votre nom d’utilisateur et votre adresse électronique. Un lien de réinitialisation de votre mot de passe sera envoyé immédiatement par courriel, lequel expirera 1 heure après son envoi.</a:t>
            </a:r>
            <a:endParaRPr lang="en-US" dirty="0"/>
          </a:p>
        </p:txBody>
      </p:sp>
      <p:sp>
        <p:nvSpPr>
          <p:cNvPr id="4" name="Slide Number Placeholder 3"/>
          <p:cNvSpPr>
            <a:spLocks noGrp="1"/>
          </p:cNvSpPr>
          <p:nvPr>
            <p:ph type="sldNum" sz="quarter" idx="10"/>
          </p:nvPr>
        </p:nvSpPr>
        <p:spPr/>
        <p:txBody>
          <a:bodyPr/>
          <a:lstStyle/>
          <a:p>
            <a:fld id="{F15CD655-DA62-4719-97B5-8E7231E6CAB1}" type="slidenum">
              <a:rPr lang="en-CA" smtClean="0"/>
              <a:t>22</a:t>
            </a:fld>
            <a:endParaRPr lang="en-CA"/>
          </a:p>
        </p:txBody>
      </p:sp>
    </p:spTree>
    <p:extLst>
      <p:ext uri="{BB962C8B-B14F-4D97-AF65-F5344CB8AC3E}">
        <p14:creationId xmlns:p14="http://schemas.microsoft.com/office/powerpoint/2010/main" val="21781794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4611">
              <a:spcBef>
                <a:spcPct val="0"/>
              </a:spcBef>
            </a:pPr>
            <a:r>
              <a:rPr lang="fr-CA" dirty="0">
                <a:solidFill>
                  <a:schemeClr val="tx1"/>
                </a:solidFill>
                <a:latin typeface="Arial" panose="020B0604020202020204" pitchFamily="34" charset="0"/>
                <a:cs typeface="Arial" panose="020B0604020202020204" pitchFamily="34" charset="0"/>
              </a:rPr>
              <a:t>Il est possible d’obtenir de l’aide au sujet de la demande en consultant de nombreuses sources, notamment la section « FAQ » de notre site Web et les Services aux candidates et candidats. Les élèves devraient consulter le </a:t>
            </a:r>
            <a:r>
              <a:rPr lang="fr-CA" b="1" i="0" dirty="0">
                <a:solidFill>
                  <a:schemeClr val="tx1"/>
                </a:solidFill>
                <a:latin typeface="Arial" panose="020B0604020202020204" pitchFamily="34" charset="0"/>
                <a:cs typeface="Arial" panose="020B0604020202020204" pitchFamily="34" charset="0"/>
              </a:rPr>
              <a:t>Guide de la Demande de premier cycle</a:t>
            </a:r>
            <a:r>
              <a:rPr lang="fr-CA" dirty="0">
                <a:solidFill>
                  <a:schemeClr val="tx1"/>
                </a:solidFill>
                <a:latin typeface="Arial" panose="020B0604020202020204" pitchFamily="34" charset="0"/>
                <a:cs typeface="Arial" panose="020B0604020202020204" pitchFamily="34" charset="0"/>
              </a:rPr>
              <a:t>, accessible en ligne, pour consulter les autres détails pertinents. </a:t>
            </a:r>
          </a:p>
          <a:p>
            <a:pPr defTabSz="974611">
              <a:spcBef>
                <a:spcPct val="0"/>
              </a:spcBef>
            </a:pPr>
            <a:endParaRPr lang="fr-CA" dirty="0">
              <a:solidFill>
                <a:schemeClr val="tx1"/>
              </a:solidFill>
              <a:latin typeface="Arial" panose="020B0604020202020204" pitchFamily="34" charset="0"/>
              <a:cs typeface="Arial" panose="020B0604020202020204" pitchFamily="34" charset="0"/>
            </a:endParaRPr>
          </a:p>
          <a:p>
            <a:pPr defTabSz="974611">
              <a:spcBef>
                <a:spcPct val="0"/>
              </a:spcBef>
            </a:pPr>
            <a:r>
              <a:rPr lang="fr-CA" dirty="0">
                <a:solidFill>
                  <a:schemeClr val="tx1"/>
                </a:solidFill>
                <a:latin typeface="Arial" panose="020B0604020202020204" pitchFamily="34" charset="0"/>
                <a:cs typeface="Arial" panose="020B0604020202020204" pitchFamily="34" charset="0"/>
              </a:rPr>
              <a:t>Elles et ils peuvent également consulter le site Web Info-UO, à l’adresse </a:t>
            </a:r>
            <a:r>
              <a:rPr lang="en-CA" dirty="0">
                <a:solidFill>
                  <a:schemeClr val="tx2">
                    <a:lumMod val="60000"/>
                    <a:lumOff val="4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www.ontariouniversitiesinfo.ca/fr</a:t>
            </a:r>
            <a:r>
              <a:rPr lang="fr-CA" dirty="0">
                <a:solidFill>
                  <a:schemeClr val="tx1"/>
                </a:solidFill>
                <a:latin typeface="Arial" panose="020B0604020202020204" pitchFamily="34" charset="0"/>
                <a:cs typeface="Arial" panose="020B0604020202020204" pitchFamily="34" charset="0"/>
              </a:rPr>
              <a:t>, pour r</a:t>
            </a:r>
            <a:r>
              <a:rPr lang="fr-FR" dirty="0" err="1">
                <a:solidFill>
                  <a:schemeClr val="tx1"/>
                </a:solidFill>
                <a:latin typeface="Arial" panose="020B0604020202020204" pitchFamily="34" charset="0"/>
                <a:cs typeface="Arial" panose="020B0604020202020204" pitchFamily="34" charset="0"/>
              </a:rPr>
              <a:t>echercher</a:t>
            </a:r>
            <a:r>
              <a:rPr lang="fr-FR" dirty="0">
                <a:solidFill>
                  <a:schemeClr val="tx1"/>
                </a:solidFill>
                <a:latin typeface="Arial" panose="020B0604020202020204" pitchFamily="34" charset="0"/>
                <a:cs typeface="Arial" panose="020B0604020202020204" pitchFamily="34" charset="0"/>
              </a:rPr>
              <a:t> et comparer les programmes des universités de l’Ontario, se renseigner sur les résidences, les bourses d’études, les exigences d’admission et plus encore.</a:t>
            </a:r>
            <a:endParaRPr lang="fr-CA" dirty="0">
              <a:solidFill>
                <a:schemeClr val="tx1"/>
              </a:solidFill>
              <a:latin typeface="Arial" panose="020B0604020202020204" pitchFamily="34" charset="0"/>
              <a:cs typeface="Arial" panose="020B0604020202020204" pitchFamily="34" charset="0"/>
            </a:endParaRPr>
          </a:p>
          <a:p>
            <a:pPr defTabSz="974611">
              <a:spcBef>
                <a:spcPct val="0"/>
              </a:spcBef>
            </a:pPr>
            <a:endParaRPr lang="en-CA" dirty="0">
              <a:latin typeface="Arial" charset="0"/>
              <a:cs typeface="Arial" charset="0"/>
            </a:endParaRPr>
          </a:p>
        </p:txBody>
      </p:sp>
      <p:sp>
        <p:nvSpPr>
          <p:cNvPr id="4" name="Slide Number Placeholder 3"/>
          <p:cNvSpPr>
            <a:spLocks noGrp="1"/>
          </p:cNvSpPr>
          <p:nvPr>
            <p:ph type="sldNum" sz="quarter" idx="10"/>
          </p:nvPr>
        </p:nvSpPr>
        <p:spPr/>
        <p:txBody>
          <a:bodyPr/>
          <a:lstStyle/>
          <a:p>
            <a:fld id="{F15CD655-DA62-4719-97B5-8E7231E6CAB1}" type="slidenum">
              <a:rPr lang="en-CA" smtClean="0"/>
              <a:t>23</a:t>
            </a:fld>
            <a:endParaRPr lang="en-CA"/>
          </a:p>
        </p:txBody>
      </p:sp>
    </p:spTree>
    <p:extLst>
      <p:ext uri="{BB962C8B-B14F-4D97-AF65-F5344CB8AC3E}">
        <p14:creationId xmlns:p14="http://schemas.microsoft.com/office/powerpoint/2010/main" val="284766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r-FR" dirty="0">
                <a:latin typeface="Arial" charset="0"/>
                <a:cs typeface="Arial" charset="0"/>
              </a:rPr>
              <a:t>Dans la section Études, sous « Dites-nous en plus », l’on vous demandera si vous recevrez votre diplôme d’études secondaires de l’Ontario à la fin de l’année scolaire actuelle. Lorsque vous répondrez « Oui », l’on vous invitera à ajouter votre NISO.</a:t>
            </a:r>
            <a:endParaRPr lang="en-CA" dirty="0">
              <a:latin typeface="Arial" charset="0"/>
              <a:cs typeface="Arial" charset="0"/>
            </a:endParaRPr>
          </a:p>
        </p:txBody>
      </p:sp>
      <p:sp>
        <p:nvSpPr>
          <p:cNvPr id="4" name="Slide Number Placeholder 3"/>
          <p:cNvSpPr>
            <a:spLocks noGrp="1"/>
          </p:cNvSpPr>
          <p:nvPr>
            <p:ph type="sldNum" sz="quarter" idx="10"/>
          </p:nvPr>
        </p:nvSpPr>
        <p:spPr/>
        <p:txBody>
          <a:bodyPr/>
          <a:lstStyle/>
          <a:p>
            <a:fld id="{E167E8C4-D6D2-4451-AE10-99284F367E8B}" type="slidenum">
              <a:rPr lang="en-CA" smtClean="0"/>
              <a:t>3</a:t>
            </a:fld>
            <a:endParaRPr lang="en-CA"/>
          </a:p>
        </p:txBody>
      </p:sp>
    </p:spTree>
    <p:extLst>
      <p:ext uri="{BB962C8B-B14F-4D97-AF65-F5344CB8AC3E}">
        <p14:creationId xmlns:p14="http://schemas.microsoft.com/office/powerpoint/2010/main" val="523975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r-CA" sz="1200" dirty="0">
                <a:solidFill>
                  <a:schemeClr val="tx1"/>
                </a:solidFill>
                <a:latin typeface="Arial" panose="020B0604020202020204" pitchFamily="34" charset="0"/>
                <a:cs typeface="Arial" panose="020B0604020202020204" pitchFamily="34" charset="0"/>
              </a:rPr>
              <a:t>Ces dates ont été fixées par les conseillères et conseillers en orientation, les universités de l’Ontario et l’OUAC. Chaque école secondaire peut également fixer ses propres dates limites.</a:t>
            </a:r>
            <a:endParaRPr lang="en-CA" sz="1200" dirty="0">
              <a:solidFill>
                <a:schemeClr val="tx1"/>
              </a:solidFill>
              <a:latin typeface="Arial" panose="020B0604020202020204" pitchFamily="34" charset="0"/>
              <a:cs typeface="Arial" panose="020B0604020202020204" pitchFamily="34" charset="0"/>
            </a:endParaRPr>
          </a:p>
          <a:p>
            <a:pPr eaLnBrk="1" hangingPunct="1">
              <a:spcBef>
                <a:spcPct val="0"/>
              </a:spcBef>
            </a:pPr>
            <a:r>
              <a:rPr lang="fr-CA" sz="1200" dirty="0">
                <a:solidFill>
                  <a:schemeClr val="tx1"/>
                </a:solidFill>
                <a:latin typeface="Arial" panose="020B0604020202020204" pitchFamily="34" charset="0"/>
                <a:cs typeface="Arial" panose="020B0604020202020204" pitchFamily="34" charset="0"/>
              </a:rPr>
              <a:t> </a:t>
            </a:r>
            <a:endParaRPr lang="en-CA" sz="1200" dirty="0">
              <a:solidFill>
                <a:schemeClr val="tx1"/>
              </a:solidFill>
              <a:latin typeface="Arial" panose="020B0604020202020204" pitchFamily="34" charset="0"/>
              <a:cs typeface="Arial" panose="020B0604020202020204" pitchFamily="34" charset="0"/>
            </a:endParaRPr>
          </a:p>
          <a:p>
            <a:pPr eaLnBrk="1" hangingPunct="1">
              <a:spcBef>
                <a:spcPct val="0"/>
              </a:spcBef>
            </a:pPr>
            <a:r>
              <a:rPr lang="fr-FR" sz="1200" dirty="0">
                <a:solidFill>
                  <a:schemeClr val="tx1"/>
                </a:solidFill>
                <a:latin typeface="Arial" panose="020B0604020202020204" pitchFamily="34" charset="0"/>
                <a:cs typeface="Arial" panose="020B0604020202020204" pitchFamily="34" charset="0"/>
              </a:rPr>
              <a:t>Vous ne devriez </a:t>
            </a:r>
            <a:r>
              <a:rPr lang="fr-FR" sz="1200" b="1" dirty="0">
                <a:solidFill>
                  <a:schemeClr val="tx1"/>
                </a:solidFill>
                <a:latin typeface="Arial" panose="020B0604020202020204" pitchFamily="34" charset="0"/>
                <a:cs typeface="Arial" panose="020B0604020202020204" pitchFamily="34" charset="0"/>
              </a:rPr>
              <a:t>pas</a:t>
            </a:r>
            <a:r>
              <a:rPr lang="fr-FR" sz="1200" dirty="0">
                <a:solidFill>
                  <a:schemeClr val="tx1"/>
                </a:solidFill>
                <a:latin typeface="Arial" panose="020B0604020202020204" pitchFamily="34" charset="0"/>
                <a:cs typeface="Arial" panose="020B0604020202020204" pitchFamily="34" charset="0"/>
              </a:rPr>
              <a:t> attendre à la dernière minute avant de soumettre votre demande, </a:t>
            </a:r>
            <a:r>
              <a:rPr lang="fr-CA" sz="1200" dirty="0">
                <a:solidFill>
                  <a:schemeClr val="tx1"/>
                </a:solidFill>
                <a:latin typeface="Arial" panose="020B0604020202020204" pitchFamily="34" charset="0"/>
                <a:cs typeface="Arial" panose="020B0604020202020204" pitchFamily="34" charset="0"/>
              </a:rPr>
              <a:t>puisque des interruptions aux connexions Internet peuvent survenir alors qu’approche la date limite. Le </a:t>
            </a:r>
            <a:r>
              <a:rPr lang="fr-CA" sz="1200" b="1" dirty="0">
                <a:solidFill>
                  <a:schemeClr val="tx1"/>
                </a:solidFill>
                <a:latin typeface="Arial" panose="020B0604020202020204" pitchFamily="34" charset="0"/>
                <a:cs typeface="Arial" panose="020B0604020202020204" pitchFamily="34" charset="0"/>
              </a:rPr>
              <a:t>15 janvier 2024</a:t>
            </a:r>
            <a:r>
              <a:rPr lang="fr-CA" sz="1200" dirty="0">
                <a:solidFill>
                  <a:schemeClr val="tx1"/>
                </a:solidFill>
                <a:latin typeface="Arial" panose="020B0604020202020204" pitchFamily="34" charset="0"/>
                <a:cs typeface="Arial" panose="020B0604020202020204" pitchFamily="34" charset="0"/>
              </a:rPr>
              <a:t> constitue la date limite. </a:t>
            </a:r>
            <a:r>
              <a:rPr lang="fr-CA"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Nous continuerons d’accepter les demandes passé cette date, mais il se peut que certains programmes contingentés ne soient plus disponibles.</a:t>
            </a:r>
            <a:endParaRPr lang="fr-CA" sz="12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E167E8C4-D6D2-4451-AE10-99284F367E8B}" type="slidenum">
              <a:rPr lang="en-CA" smtClean="0"/>
              <a:t>4</a:t>
            </a:fld>
            <a:endParaRPr lang="en-CA" dirty="0"/>
          </a:p>
        </p:txBody>
      </p:sp>
    </p:spTree>
    <p:extLst>
      <p:ext uri="{BB962C8B-B14F-4D97-AF65-F5344CB8AC3E}">
        <p14:creationId xmlns:p14="http://schemas.microsoft.com/office/powerpoint/2010/main" val="3154248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3">
              <a:defRPr/>
            </a:pPr>
            <a:r>
              <a:rPr lang="fr-FR" dirty="0">
                <a:latin typeface="Arial" charset="0"/>
                <a:cs typeface="Arial" charset="0"/>
              </a:rPr>
              <a:t>Vous accéderez à la Demande de premier cycle à l’adresse :</a:t>
            </a:r>
            <a:r>
              <a:rPr lang="fr-CA" dirty="0">
                <a:latin typeface="Arial" charset="0"/>
                <a:cs typeface="Arial" charset="0"/>
              </a:rPr>
              <a:t> www.ouac.on.ca/fr.</a:t>
            </a:r>
          </a:p>
          <a:p>
            <a:pPr defTabSz="966593">
              <a:defRPr/>
            </a:pPr>
            <a:endParaRPr lang="fr-CA" dirty="0">
              <a:latin typeface="Arial" charset="0"/>
              <a:cs typeface="Arial" charset="0"/>
            </a:endParaRPr>
          </a:p>
          <a:p>
            <a:pPr marL="0" marR="0" lvl="0" indent="0" algn="l" defTabSz="966593" rtl="0" eaLnBrk="1" fontAlgn="auto" latinLnBrk="0" hangingPunct="1">
              <a:lnSpc>
                <a:spcPct val="100000"/>
              </a:lnSpc>
              <a:spcBef>
                <a:spcPts val="0"/>
              </a:spcBef>
              <a:spcAft>
                <a:spcPts val="0"/>
              </a:spcAft>
              <a:buClrTx/>
              <a:buSzTx/>
              <a:buFontTx/>
              <a:buNone/>
              <a:tabLst/>
              <a:defRPr/>
            </a:pPr>
            <a:r>
              <a:rPr lang="fr-FR" baseline="0" dirty="0"/>
              <a:t>Veuillez lire le Guide de la demande de premier cycle pour obtenir des renseignements et des instructions importantes </a:t>
            </a:r>
            <a:r>
              <a:rPr lang="en-CA" baseline="0" dirty="0"/>
              <a:t>: www.ouac.on.ca/fr/premier-cycle-guide.</a:t>
            </a:r>
            <a:endParaRPr lang="en-CA" dirty="0">
              <a:latin typeface="Arial" charset="0"/>
              <a:cs typeface="Arial" charset="0"/>
            </a:endParaRPr>
          </a:p>
        </p:txBody>
      </p:sp>
      <p:sp>
        <p:nvSpPr>
          <p:cNvPr id="4" name="Slide Number Placeholder 3"/>
          <p:cNvSpPr>
            <a:spLocks noGrp="1"/>
          </p:cNvSpPr>
          <p:nvPr>
            <p:ph type="sldNum" sz="quarter" idx="10"/>
          </p:nvPr>
        </p:nvSpPr>
        <p:spPr/>
        <p:txBody>
          <a:bodyPr/>
          <a:lstStyle/>
          <a:p>
            <a:fld id="{E167E8C4-D6D2-4451-AE10-99284F367E8B}" type="slidenum">
              <a:rPr lang="en-CA" smtClean="0"/>
              <a:t>5</a:t>
            </a:fld>
            <a:endParaRPr lang="en-CA" dirty="0"/>
          </a:p>
        </p:txBody>
      </p:sp>
    </p:spTree>
    <p:extLst>
      <p:ext uri="{BB962C8B-B14F-4D97-AF65-F5344CB8AC3E}">
        <p14:creationId xmlns:p14="http://schemas.microsoft.com/office/powerpoint/2010/main" val="1395430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fr-FR" dirty="0">
                <a:latin typeface="Arial" charset="0"/>
                <a:cs typeface="Arial" charset="0"/>
              </a:rPr>
              <a:t>Vous fournirez vos renseignements personnels de base et créerez un nom d’utilisateur et un mot de passe. Vous devez créer un nom d’utilisateur personnel et facile à retenir pour vous, puisqu’il servira désormais à accéder à votre demande et à remplir toute autre demande subséquente de l’OUAC.</a:t>
            </a:r>
            <a:endParaRPr lang="en-CA" dirty="0">
              <a:latin typeface="Arial" charset="0"/>
              <a:cs typeface="Arial" charset="0"/>
            </a:endParaRPr>
          </a:p>
        </p:txBody>
      </p:sp>
      <p:sp>
        <p:nvSpPr>
          <p:cNvPr id="4" name="Slide Number Placeholder 3"/>
          <p:cNvSpPr>
            <a:spLocks noGrp="1"/>
          </p:cNvSpPr>
          <p:nvPr>
            <p:ph type="sldNum" sz="quarter" idx="10"/>
          </p:nvPr>
        </p:nvSpPr>
        <p:spPr/>
        <p:txBody>
          <a:bodyPr/>
          <a:lstStyle/>
          <a:p>
            <a:fld id="{E167E8C4-D6D2-4451-AE10-99284F367E8B}" type="slidenum">
              <a:rPr lang="en-CA" smtClean="0"/>
              <a:t>6</a:t>
            </a:fld>
            <a:endParaRPr lang="en-CA" dirty="0"/>
          </a:p>
        </p:txBody>
      </p:sp>
    </p:spTree>
    <p:extLst>
      <p:ext uri="{BB962C8B-B14F-4D97-AF65-F5344CB8AC3E}">
        <p14:creationId xmlns:p14="http://schemas.microsoft.com/office/powerpoint/2010/main" val="1968228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167E8C4-D6D2-4451-AE10-99284F367E8B}" type="slidenum">
              <a:rPr lang="en-CA" smtClean="0"/>
              <a:t>7</a:t>
            </a:fld>
            <a:endParaRPr lang="en-CA" dirty="0"/>
          </a:p>
        </p:txBody>
      </p:sp>
    </p:spTree>
    <p:extLst>
      <p:ext uri="{BB962C8B-B14F-4D97-AF65-F5344CB8AC3E}">
        <p14:creationId xmlns:p14="http://schemas.microsoft.com/office/powerpoint/2010/main" val="2652800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167E8C4-D6D2-4451-AE10-99284F367E8B}" type="slidenum">
              <a:rPr lang="en-CA" smtClean="0"/>
              <a:t>8</a:t>
            </a:fld>
            <a:endParaRPr lang="en-CA" dirty="0"/>
          </a:p>
        </p:txBody>
      </p:sp>
    </p:spTree>
    <p:extLst>
      <p:ext uri="{BB962C8B-B14F-4D97-AF65-F5344CB8AC3E}">
        <p14:creationId xmlns:p14="http://schemas.microsoft.com/office/powerpoint/2010/main" val="369590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93">
              <a:defRPr/>
            </a:pPr>
            <a:r>
              <a:rPr lang="fr-FR" dirty="0">
                <a:latin typeface="Arial" charset="0"/>
                <a:cs typeface="Arial" charset="0"/>
              </a:rPr>
              <a:t>Le menu de navigation Liens rapides s’affiche à gauche de chaque page de la demande (sur un ordinateur de bureau). Vous êtes guidé dans l’ordre à travers les différentes sections de la demande. La barre d’état de la demande, située à droite de chaque page, vous indique votre progression dans la demande.</a:t>
            </a:r>
            <a:endParaRPr lang="en-US" dirty="0"/>
          </a:p>
        </p:txBody>
      </p:sp>
      <p:sp>
        <p:nvSpPr>
          <p:cNvPr id="4" name="Slide Number Placeholder 3"/>
          <p:cNvSpPr>
            <a:spLocks noGrp="1"/>
          </p:cNvSpPr>
          <p:nvPr>
            <p:ph type="sldNum" sz="quarter" idx="10"/>
          </p:nvPr>
        </p:nvSpPr>
        <p:spPr/>
        <p:txBody>
          <a:bodyPr/>
          <a:lstStyle/>
          <a:p>
            <a:fld id="{E167E8C4-D6D2-4451-AE10-99284F367E8B}" type="slidenum">
              <a:rPr lang="en-CA" smtClean="0"/>
              <a:t>9</a:t>
            </a:fld>
            <a:endParaRPr lang="en-CA" dirty="0"/>
          </a:p>
        </p:txBody>
      </p:sp>
    </p:spTree>
    <p:extLst>
      <p:ext uri="{BB962C8B-B14F-4D97-AF65-F5344CB8AC3E}">
        <p14:creationId xmlns:p14="http://schemas.microsoft.com/office/powerpoint/2010/main" val="3326783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D689C22-62AF-0EDA-5B3A-499BCED49BFB}"/>
              </a:ext>
            </a:extLst>
          </p:cNvPr>
          <p:cNvSpPr/>
          <p:nvPr userDrawn="1"/>
        </p:nvSpPr>
        <p:spPr>
          <a:xfrm>
            <a:off x="0" y="6202362"/>
            <a:ext cx="9144000" cy="655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6016" y="6349546"/>
            <a:ext cx="4320480" cy="396219"/>
          </a:xfrm>
          <a:prstGeom prst="rect">
            <a:avLst/>
          </a:prstGeom>
        </p:spPr>
      </p:pic>
      <p:sp>
        <p:nvSpPr>
          <p:cNvPr id="3" name="Subtitle 2"/>
          <p:cNvSpPr>
            <a:spLocks noGrp="1"/>
          </p:cNvSpPr>
          <p:nvPr>
            <p:ph type="subTitle" idx="1" hasCustomPrompt="1"/>
          </p:nvPr>
        </p:nvSpPr>
        <p:spPr>
          <a:xfrm>
            <a:off x="9128" y="2536387"/>
            <a:ext cx="9144000" cy="748597"/>
          </a:xfrm>
        </p:spPr>
        <p:txBody>
          <a:bodyPr>
            <a:normAutofit/>
          </a:bodyPr>
          <a:lstStyle>
            <a:lvl1pPr marL="0" indent="0" algn="ctr">
              <a:buNone/>
              <a:defRPr sz="26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latin typeface="Arial" pitchFamily="34" charset="0"/>
                <a:cs typeface="Arial" pitchFamily="34" charset="0"/>
              </a:rPr>
              <a:t>Subtitle</a:t>
            </a:r>
            <a:endParaRPr lang="en-CA" dirty="0"/>
          </a:p>
        </p:txBody>
      </p:sp>
      <p:sp>
        <p:nvSpPr>
          <p:cNvPr id="36" name="Rectangle 35"/>
          <p:cNvSpPr/>
          <p:nvPr userDrawn="1"/>
        </p:nvSpPr>
        <p:spPr>
          <a:xfrm>
            <a:off x="9128" y="6165304"/>
            <a:ext cx="9144000"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3"/>
          <p:cNvSpPr>
            <a:spLocks noGrp="1"/>
          </p:cNvSpPr>
          <p:nvPr>
            <p:ph type="title"/>
          </p:nvPr>
        </p:nvSpPr>
        <p:spPr>
          <a:xfrm>
            <a:off x="9128" y="1772816"/>
            <a:ext cx="9134872" cy="759890"/>
          </a:xfrm>
        </p:spPr>
        <p:txBody>
          <a:bodyPr>
            <a:normAutofit/>
          </a:bodyPr>
          <a:lstStyle>
            <a:lvl1pPr algn="ctr">
              <a:defRPr sz="4000" b="1">
                <a:solidFill>
                  <a:srgbClr val="651A35"/>
                </a:solidFill>
              </a:defRPr>
            </a:lvl1pPr>
          </a:lstStyle>
          <a:p>
            <a:r>
              <a:rPr lang="en-US" dirty="0"/>
              <a:t>Click to edit Master title style</a:t>
            </a:r>
            <a:endParaRPr lang="en-CA" dirty="0"/>
          </a:p>
        </p:txBody>
      </p:sp>
      <p:sp>
        <p:nvSpPr>
          <p:cNvPr id="6" name="Rectangle 5">
            <a:extLst>
              <a:ext uri="{FF2B5EF4-FFF2-40B4-BE49-F238E27FC236}">
                <a16:creationId xmlns:a16="http://schemas.microsoft.com/office/drawing/2014/main" id="{F1E4F3B7-B076-25A9-8DA4-3CD1F07962DC}"/>
              </a:ext>
            </a:extLst>
          </p:cNvPr>
          <p:cNvSpPr/>
          <p:nvPr userDrawn="1"/>
        </p:nvSpPr>
        <p:spPr>
          <a:xfrm>
            <a:off x="0" y="4898872"/>
            <a:ext cx="9155941" cy="1296144"/>
          </a:xfrm>
          <a:prstGeom prst="rect">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B8EE5E06-0779-C6C4-C7B2-CB6768F856CD}"/>
              </a:ext>
            </a:extLst>
          </p:cNvPr>
          <p:cNvSpPr/>
          <p:nvPr userDrawn="1"/>
        </p:nvSpPr>
        <p:spPr>
          <a:xfrm>
            <a:off x="-7810" y="4826864"/>
            <a:ext cx="9180512" cy="72008"/>
          </a:xfrm>
          <a:prstGeom prst="rect">
            <a:avLst/>
          </a:prstGeom>
          <a:solidFill>
            <a:srgbClr val="4C7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8E5C52A0-F0D2-3705-4DD8-B1124C63E47F}"/>
              </a:ext>
            </a:extLst>
          </p:cNvPr>
          <p:cNvSpPr/>
          <p:nvPr userDrawn="1"/>
        </p:nvSpPr>
        <p:spPr>
          <a:xfrm>
            <a:off x="-9128" y="6165304"/>
            <a:ext cx="9180512" cy="72008"/>
          </a:xfrm>
          <a:prstGeom prst="rect">
            <a:avLst/>
          </a:prstGeom>
          <a:solidFill>
            <a:srgbClr val="4C7E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6" name="Picture 15" descr="Logos pour les demandes de premier cycle, de droit, de médicine, des sciences de réadaptation et d'enseignement.">
            <a:extLst>
              <a:ext uri="{FF2B5EF4-FFF2-40B4-BE49-F238E27FC236}">
                <a16:creationId xmlns:a16="http://schemas.microsoft.com/office/drawing/2014/main" id="{29CA7E5F-631B-EE05-ECF0-20DFA8F5EA94}"/>
              </a:ext>
            </a:extLst>
          </p:cNvPr>
          <p:cNvPicPr>
            <a:picLocks noChangeAspect="1"/>
          </p:cNvPicPr>
          <p:nvPr userDrawn="1"/>
        </p:nvPicPr>
        <p:blipFill rotWithShape="1">
          <a:blip r:embed="rId3"/>
          <a:srcRect t="6105" b="10292"/>
          <a:stretch/>
        </p:blipFill>
        <p:spPr>
          <a:xfrm>
            <a:off x="485800" y="5011105"/>
            <a:ext cx="8172400" cy="1041965"/>
          </a:xfrm>
          <a:prstGeom prst="rect">
            <a:avLst/>
          </a:prstGeom>
        </p:spPr>
      </p:pic>
    </p:spTree>
    <p:extLst>
      <p:ext uri="{BB962C8B-B14F-4D97-AF65-F5344CB8AC3E}">
        <p14:creationId xmlns:p14="http://schemas.microsoft.com/office/powerpoint/2010/main" val="1343579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4420" y="284979"/>
            <a:ext cx="7643192" cy="1143000"/>
          </a:xfrm>
        </p:spPr>
        <p:txBody>
          <a:bodyPr>
            <a:normAutofit/>
          </a:bodyPr>
          <a:lstStyle>
            <a:lvl1pPr algn="l">
              <a:defRPr sz="3600" baseline="0">
                <a:solidFill>
                  <a:srgbClr val="651A35"/>
                </a:solidFill>
                <a:latin typeface="Arial" pitchFamily="34" charset="0"/>
              </a:defRPr>
            </a:lvl1pPr>
          </a:lstStyle>
          <a:p>
            <a:r>
              <a:rPr lang="en-US" dirty="0"/>
              <a:t>Click to add title</a:t>
            </a:r>
            <a:endParaRPr lang="en-CA" dirty="0"/>
          </a:p>
        </p:txBody>
      </p:sp>
      <p:sp>
        <p:nvSpPr>
          <p:cNvPr id="3" name="Content Placeholder 2"/>
          <p:cNvSpPr>
            <a:spLocks noGrp="1"/>
          </p:cNvSpPr>
          <p:nvPr>
            <p:ph idx="1" hasCustomPrompt="1"/>
          </p:nvPr>
        </p:nvSpPr>
        <p:spPr>
          <a:xfrm>
            <a:off x="894420" y="1676398"/>
            <a:ext cx="7643192" cy="4344889"/>
          </a:xfrm>
        </p:spPr>
        <p:txBody>
          <a:bodyPr/>
          <a:lstStyle>
            <a:lvl1pPr>
              <a:defRPr sz="2800" baseline="0">
                <a:latin typeface="Arial" pitchFamily="34" charset="0"/>
              </a:defRPr>
            </a:lvl1pPr>
            <a:lvl2pPr marL="800100" indent="-342900">
              <a:buFont typeface="Calibri" panose="020F0502020204030204" pitchFamily="34" charset="0"/>
              <a:buChar char="−"/>
              <a:defRPr sz="2000"/>
            </a:lvl2pPr>
          </a:lstStyle>
          <a:p>
            <a:pPr lvl="0"/>
            <a:r>
              <a:rPr lang="en-US" dirty="0"/>
              <a:t>Click to add text</a:t>
            </a:r>
          </a:p>
          <a:p>
            <a:pPr lvl="1"/>
            <a:endParaRPr lang="en-US" dirty="0"/>
          </a:p>
          <a:p>
            <a:pPr lvl="1"/>
            <a:endParaRPr lang="en-US" dirty="0"/>
          </a:p>
          <a:p>
            <a:pPr lvl="1"/>
            <a:endParaRPr lang="en-CA" dirty="0"/>
          </a:p>
        </p:txBody>
      </p:sp>
      <p:sp>
        <p:nvSpPr>
          <p:cNvPr id="4" name="Rectangle 3"/>
          <p:cNvSpPr/>
          <p:nvPr userDrawn="1"/>
        </p:nvSpPr>
        <p:spPr>
          <a:xfrm>
            <a:off x="0" y="6202362"/>
            <a:ext cx="9144000" cy="65563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6016" y="6349546"/>
            <a:ext cx="4320480" cy="396219"/>
          </a:xfrm>
          <a:prstGeom prst="rect">
            <a:avLst/>
          </a:prstGeom>
        </p:spPr>
      </p:pic>
      <p:sp>
        <p:nvSpPr>
          <p:cNvPr id="5" name="Rectangle 4">
            <a:extLst>
              <a:ext uri="{FF2B5EF4-FFF2-40B4-BE49-F238E27FC236}">
                <a16:creationId xmlns:a16="http://schemas.microsoft.com/office/drawing/2014/main" id="{B98CDE16-71D5-E9F6-A91C-B5025D054A2E}"/>
              </a:ext>
            </a:extLst>
          </p:cNvPr>
          <p:cNvSpPr/>
          <p:nvPr userDrawn="1"/>
        </p:nvSpPr>
        <p:spPr>
          <a:xfrm>
            <a:off x="0" y="1676399"/>
            <a:ext cx="683568" cy="4449763"/>
          </a:xfrm>
          <a:prstGeom prst="rect">
            <a:avLst/>
          </a:prstGeom>
          <a:solidFill>
            <a:srgbClr val="5160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51B47F8-4575-2897-9D70-C86377F8C9B6}"/>
              </a:ext>
            </a:extLst>
          </p:cNvPr>
          <p:cNvSpPr/>
          <p:nvPr userDrawn="1"/>
        </p:nvSpPr>
        <p:spPr>
          <a:xfrm>
            <a:off x="0" y="0"/>
            <a:ext cx="683568" cy="1600200"/>
          </a:xfrm>
          <a:prstGeom prst="rect">
            <a:avLst/>
          </a:prstGeom>
          <a:solidFill>
            <a:srgbClr val="651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66854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55D799D7-858A-4102-9CD4-9DE9C4D243DC}" type="datetimeFigureOut">
              <a:rPr lang="en-CA" smtClean="0"/>
              <a:pPr/>
              <a:t>2023-10-05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C285421F-57AA-4822-92FA-5F7F97F73123}" type="slidenum">
              <a:rPr lang="en-CA" smtClean="0"/>
              <a:pPr/>
              <a:t>‹#›</a:t>
            </a:fld>
            <a:endParaRPr lang="en-CA"/>
          </a:p>
        </p:txBody>
      </p:sp>
    </p:spTree>
    <p:extLst>
      <p:ext uri="{BB962C8B-B14F-4D97-AF65-F5344CB8AC3E}">
        <p14:creationId xmlns:p14="http://schemas.microsoft.com/office/powerpoint/2010/main" val="1852014283"/>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spcBef>
          <a:spcPct val="0"/>
        </a:spcBef>
        <a:buNone/>
        <a:defRPr sz="40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uac.on.ca/fr/premier-cycle-guid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ontariouniversitiesinfo.ca/f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ouac.on.ca/fr/premier-cycle-guid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ouac.on.ca/fr/faq"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ouac.on.ca/fr/premier-cycle-guide" TargetMode="External"/><Relationship Id="rId4" Type="http://schemas.openxmlformats.org/officeDocument/2006/relationships/hyperlink" Target="mailto:aide@ouac.on.c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ouac.on.ca/f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16832"/>
            <a:ext cx="9134872" cy="1008112"/>
          </a:xfrm>
        </p:spPr>
        <p:txBody>
          <a:bodyPr>
            <a:normAutofit fontScale="90000"/>
          </a:bodyPr>
          <a:lstStyle/>
          <a:p>
            <a:r>
              <a:rPr lang="fr-CA" dirty="0">
                <a:latin typeface="Arial" charset="0"/>
                <a:cs typeface="Arial" charset="0"/>
              </a:rPr>
              <a:t>Faire demande</a:t>
            </a:r>
            <a:br>
              <a:rPr lang="fr-CA" dirty="0">
                <a:latin typeface="Arial" charset="0"/>
                <a:cs typeface="Arial" charset="0"/>
              </a:rPr>
            </a:br>
            <a:r>
              <a:rPr lang="fr-CA" dirty="0">
                <a:latin typeface="Arial" charset="0"/>
                <a:cs typeface="Arial" charset="0"/>
              </a:rPr>
              <a:t>aux universités de l’Ontario</a:t>
            </a:r>
            <a:endParaRPr lang="en-CA" dirty="0"/>
          </a:p>
        </p:txBody>
      </p:sp>
      <p:sp>
        <p:nvSpPr>
          <p:cNvPr id="4" name="Subtitle 3"/>
          <p:cNvSpPr>
            <a:spLocks noGrp="1"/>
          </p:cNvSpPr>
          <p:nvPr>
            <p:ph type="subTitle" idx="1"/>
          </p:nvPr>
        </p:nvSpPr>
        <p:spPr>
          <a:xfrm>
            <a:off x="0" y="3068960"/>
            <a:ext cx="9144000" cy="1540685"/>
          </a:xfrm>
        </p:spPr>
        <p:txBody>
          <a:bodyPr>
            <a:normAutofit/>
          </a:bodyPr>
          <a:lstStyle/>
          <a:p>
            <a:r>
              <a:rPr lang="fr-FR" sz="2400" dirty="0"/>
              <a:t>Demande de premier cycle </a:t>
            </a:r>
          </a:p>
          <a:p>
            <a:r>
              <a:rPr lang="fr-FR" sz="2400" dirty="0"/>
              <a:t>Instructions pour les élèves du secondaire de l’Ontario</a:t>
            </a:r>
            <a:endParaRPr lang="fr-FR" sz="2400" b="1" dirty="0"/>
          </a:p>
          <a:p>
            <a:r>
              <a:rPr lang="fr-FR" sz="2400" b="1" dirty="0">
                <a:hlinkClick r:id="rId3"/>
              </a:rPr>
              <a:t>www.ouac.on.ca/fr/premier-cycle-guide</a:t>
            </a:r>
            <a:r>
              <a:rPr lang="fr-FR" sz="2400" b="1" dirty="0"/>
              <a:t>  </a:t>
            </a:r>
            <a:endParaRPr lang="en-CA" dirty="0"/>
          </a:p>
        </p:txBody>
      </p:sp>
      <p:pic>
        <p:nvPicPr>
          <p:cNvPr id="3" name="Graphic 2" descr="Logo de la Demande de premier cycle.">
            <a:extLst>
              <a:ext uri="{FF2B5EF4-FFF2-40B4-BE49-F238E27FC236}">
                <a16:creationId xmlns:a16="http://schemas.microsoft.com/office/drawing/2014/main" id="{0DE6C247-E967-E38E-2D2B-78E14D5FBBC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86556" y="404664"/>
            <a:ext cx="1656184" cy="1324947"/>
          </a:xfrm>
          <a:prstGeom prst="rect">
            <a:avLst/>
          </a:prstGeom>
        </p:spPr>
      </p:pic>
    </p:spTree>
    <p:extLst>
      <p:ext uri="{BB962C8B-B14F-4D97-AF65-F5344CB8AC3E}">
        <p14:creationId xmlns:p14="http://schemas.microsoft.com/office/powerpoint/2010/main" val="3782746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Mes détails personnels</a:t>
            </a:r>
          </a:p>
        </p:txBody>
      </p:sp>
      <p:pic>
        <p:nvPicPr>
          <p:cNvPr id="6" name="Picture 5" descr="Capture d'écran du menu de navigation Liens rapides avec les 4 sous-sections de la section Mes détails personnels.">
            <a:extLst>
              <a:ext uri="{FF2B5EF4-FFF2-40B4-BE49-F238E27FC236}">
                <a16:creationId xmlns:a16="http://schemas.microsoft.com/office/drawing/2014/main" id="{1CF7F6EA-A925-511D-362E-62A6EECAB21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5874" y="1427977"/>
            <a:ext cx="2515810" cy="3240705"/>
          </a:xfrm>
          <a:prstGeom prst="rect">
            <a:avLst/>
          </a:prstGeom>
        </p:spPr>
      </p:pic>
      <p:pic>
        <p:nvPicPr>
          <p:cNvPr id="8" name="Picture 7" descr="Capture d'écran de la page Coordonnées – Détails.">
            <a:extLst>
              <a:ext uri="{FF2B5EF4-FFF2-40B4-BE49-F238E27FC236}">
                <a16:creationId xmlns:a16="http://schemas.microsoft.com/office/drawing/2014/main" id="{C8D1A2FE-44CF-4F8C-AF2C-179FEB5FE9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4230" y="1427978"/>
            <a:ext cx="5195388" cy="4544269"/>
          </a:xfrm>
          <a:prstGeom prst="rect">
            <a:avLst/>
          </a:prstGeom>
        </p:spPr>
      </p:pic>
      <p:sp>
        <p:nvSpPr>
          <p:cNvPr id="3" name="AutoShape 13">
            <a:extLst>
              <a:ext uri="{FF2B5EF4-FFF2-40B4-BE49-F238E27FC236}">
                <a16:creationId xmlns:a16="http://schemas.microsoft.com/office/drawing/2014/main" id="{11BBADE7-AA55-EF0C-9E27-5B6DFF9D44FA}"/>
              </a:ext>
            </a:extLst>
          </p:cNvPr>
          <p:cNvSpPr>
            <a:spLocks noChangeArrowheads="1"/>
          </p:cNvSpPr>
          <p:nvPr/>
        </p:nvSpPr>
        <p:spPr bwMode="auto">
          <a:xfrm>
            <a:off x="4605897" y="3212976"/>
            <a:ext cx="3816424" cy="1405242"/>
          </a:xfrm>
          <a:prstGeom prst="wedgeRectCallout">
            <a:avLst>
              <a:gd name="adj1" fmla="val -22315"/>
              <a:gd name="adj2" fmla="val 134010"/>
            </a:avLst>
          </a:prstGeom>
          <a:solidFill>
            <a:srgbClr val="DDE3EB"/>
          </a:solidFill>
          <a:ln w="9525">
            <a:solidFill>
              <a:srgbClr val="215968"/>
            </a:solidFill>
            <a:miter lim="800000"/>
            <a:headEnd/>
            <a:tailEnd/>
          </a:ln>
        </p:spPr>
        <p:txBody>
          <a:bodyPr anchor="ctr"/>
          <a:lstStyle/>
          <a:p>
            <a:pPr algn="ctr" eaLnBrk="0" hangingPunct="0"/>
            <a:r>
              <a:rPr lang="fr-FR" sz="2000" dirty="0">
                <a:solidFill>
                  <a:schemeClr val="tx1"/>
                </a:solidFill>
                <a:latin typeface="Arial" panose="020B0604020202020204" pitchFamily="34" charset="0"/>
                <a:cs typeface="Arial" panose="020B0604020202020204" pitchFamily="34" charset="0"/>
              </a:rPr>
              <a:t>Vous ne pouvez pas soumettre votre demande d’admission avant d’avoir vérifié votre  adresse électronique. </a:t>
            </a:r>
            <a:endParaRPr lang="en-US" sz="20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C87AAC3-B7CA-F016-A2C5-0455E83BC872}"/>
              </a:ext>
              <a:ext uri="{C183D7F6-B498-43B3-948B-1728B52AA6E4}">
                <adec:decorative xmlns:adec="http://schemas.microsoft.com/office/drawing/2017/decorative" val="1"/>
              </a:ext>
            </a:extLst>
          </p:cNvPr>
          <p:cNvSpPr/>
          <p:nvPr/>
        </p:nvSpPr>
        <p:spPr>
          <a:xfrm>
            <a:off x="3923928" y="5301208"/>
            <a:ext cx="936104" cy="21602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45086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Mes antécédents – Études</a:t>
            </a:r>
          </a:p>
        </p:txBody>
      </p:sp>
      <p:pic>
        <p:nvPicPr>
          <p:cNvPr id="5" name="Picture 4" descr="Capture d'écran de la page d'Études.">
            <a:extLst>
              <a:ext uri="{FF2B5EF4-FFF2-40B4-BE49-F238E27FC236}">
                <a16:creationId xmlns:a16="http://schemas.microsoft.com/office/drawing/2014/main" id="{ACE21615-A21F-152A-534E-633CE4F424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196752"/>
            <a:ext cx="5530318" cy="4738215"/>
          </a:xfrm>
          <a:prstGeom prst="rect">
            <a:avLst/>
          </a:prstGeom>
        </p:spPr>
      </p:pic>
      <p:sp>
        <p:nvSpPr>
          <p:cNvPr id="7" name="Rectangle 6" descr="&#10;">
            <a:extLst>
              <a:ext uri="{FF2B5EF4-FFF2-40B4-BE49-F238E27FC236}">
                <a16:creationId xmlns:a16="http://schemas.microsoft.com/office/drawing/2014/main" id="{15273459-24E1-07D6-2E85-7A1C1470142D}"/>
              </a:ext>
            </a:extLst>
          </p:cNvPr>
          <p:cNvSpPr/>
          <p:nvPr/>
        </p:nvSpPr>
        <p:spPr>
          <a:xfrm>
            <a:off x="5292080" y="1534791"/>
            <a:ext cx="3672408" cy="4198465"/>
          </a:xfrm>
          <a:prstGeom prst="rect">
            <a:avLst/>
          </a:prstGeom>
          <a:solidFill>
            <a:srgbClr val="DDE3EB"/>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algn="l" fontAlgn="base"/>
            <a:endParaRPr lang="fr-FR" sz="2000" b="0" i="0" dirty="0">
              <a:solidFill>
                <a:srgbClr val="3A3A3A"/>
              </a:solidFill>
              <a:effectLst/>
              <a:latin typeface="Arial" panose="020B0604020202020204" pitchFamily="34" charset="0"/>
              <a:cs typeface="Arial" panose="020B0604020202020204" pitchFamily="34" charset="0"/>
            </a:endParaRPr>
          </a:p>
          <a:p>
            <a:pPr algn="l" fontAlgn="base"/>
            <a:endParaRPr lang="fr-FR" sz="2000" dirty="0">
              <a:solidFill>
                <a:srgbClr val="3A3A3A"/>
              </a:solidFill>
              <a:latin typeface="Arial" panose="020B0604020202020204" pitchFamily="34" charset="0"/>
              <a:cs typeface="Arial" panose="020B0604020202020204" pitchFamily="34" charset="0"/>
            </a:endParaRPr>
          </a:p>
          <a:p>
            <a:pPr algn="l" fontAlgn="base"/>
            <a:r>
              <a:rPr lang="fr-FR" sz="2000" b="0" i="0" dirty="0">
                <a:solidFill>
                  <a:srgbClr val="3A3A3A"/>
                </a:solidFill>
                <a:effectLst/>
                <a:latin typeface="Arial" panose="020B0604020202020204" pitchFamily="34" charset="0"/>
                <a:cs typeface="Arial" panose="020B0604020202020204" pitchFamily="34" charset="0"/>
              </a:rPr>
              <a:t>Veuillez fournir des renseignements sur </a:t>
            </a:r>
            <a:r>
              <a:rPr lang="fr-FR" sz="2000" b="1" i="0" dirty="0">
                <a:solidFill>
                  <a:srgbClr val="3A3A3A"/>
                </a:solidFill>
                <a:effectLst/>
                <a:latin typeface="Arial" panose="020B0604020202020204" pitchFamily="34" charset="0"/>
                <a:cs typeface="Arial" panose="020B0604020202020204" pitchFamily="34" charset="0"/>
              </a:rPr>
              <a:t>tous</a:t>
            </a:r>
            <a:r>
              <a:rPr lang="fr-FR" sz="2000" b="0" i="0" dirty="0">
                <a:solidFill>
                  <a:srgbClr val="3A3A3A"/>
                </a:solidFill>
                <a:effectLst/>
                <a:latin typeface="Arial" panose="020B0604020202020204" pitchFamily="34" charset="0"/>
                <a:cs typeface="Arial" panose="020B0604020202020204" pitchFamily="34" charset="0"/>
              </a:rPr>
              <a:t> les établissements où vous vous êtes inscrit(e) à 1 ou plus d’un cours de niveau secondaire ou postsecondaire.</a:t>
            </a:r>
          </a:p>
          <a:p>
            <a:pPr algn="l" fontAlgn="base"/>
            <a:endParaRPr lang="fr-FR" sz="2000" dirty="0">
              <a:solidFill>
                <a:srgbClr val="3A3A3A"/>
              </a:solidFill>
              <a:latin typeface="Arial" panose="020B0604020202020204" pitchFamily="34" charset="0"/>
              <a:cs typeface="Arial" panose="020B0604020202020204" pitchFamily="34" charset="0"/>
            </a:endParaRPr>
          </a:p>
          <a:p>
            <a:pPr algn="l" fontAlgn="base"/>
            <a:r>
              <a:rPr lang="fr-FR" sz="2000" b="0" i="0" dirty="0">
                <a:solidFill>
                  <a:srgbClr val="3A3A3A"/>
                </a:solidFill>
                <a:effectLst/>
                <a:latin typeface="Roboto" panose="02000000000000000000" pitchFamily="2" charset="0"/>
              </a:rPr>
              <a:t>Fournir des renseignements au sujet des cours postsecondaires que vous avez suivis dans le cadre d’un programme d’enrichissement ou à double crédit.</a:t>
            </a:r>
          </a:p>
          <a:p>
            <a:pPr algn="l" fontAlgn="base"/>
            <a:endParaRPr lang="fr-FR" sz="2000" dirty="0">
              <a:solidFill>
                <a:srgbClr val="3A3A3A"/>
              </a:solidFill>
              <a:latin typeface="Roboto" panose="02000000000000000000" pitchFamily="2" charset="0"/>
            </a:endParaRPr>
          </a:p>
          <a:p>
            <a:pPr algn="l" fontAlgn="base"/>
            <a:endParaRPr lang="fr-FR" sz="2000" b="0" i="0" dirty="0">
              <a:solidFill>
                <a:srgbClr val="3A3A3A"/>
              </a:solidFill>
              <a:effectLst/>
              <a:latin typeface="Roboto" panose="02000000000000000000" pitchFamily="2" charset="0"/>
            </a:endParaRPr>
          </a:p>
        </p:txBody>
      </p:sp>
    </p:spTree>
    <p:extLst>
      <p:ext uri="{BB962C8B-B14F-4D97-AF65-F5344CB8AC3E}">
        <p14:creationId xmlns:p14="http://schemas.microsoft.com/office/powerpoint/2010/main" val="4200148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8208912" cy="1301006"/>
          </a:xfrm>
        </p:spPr>
        <p:txBody>
          <a:bodyPr>
            <a:normAutofit/>
          </a:bodyPr>
          <a:lstStyle/>
          <a:p>
            <a:r>
              <a:rPr lang="fr-CA" dirty="0"/>
              <a:t>Mes antécédents – Dites-nous en plus</a:t>
            </a:r>
          </a:p>
        </p:txBody>
      </p:sp>
      <p:pic>
        <p:nvPicPr>
          <p:cNvPr id="8" name="Picture 7" descr="Capture d'écran de la section Dites-nous en plus sur la page d'Études.">
            <a:extLst>
              <a:ext uri="{FF2B5EF4-FFF2-40B4-BE49-F238E27FC236}">
                <a16:creationId xmlns:a16="http://schemas.microsoft.com/office/drawing/2014/main" id="{BEE563A1-AEE4-E2AF-0789-C3E5BA83538F}"/>
              </a:ext>
            </a:extLst>
          </p:cNvPr>
          <p:cNvPicPr>
            <a:picLocks noChangeAspect="1"/>
          </p:cNvPicPr>
          <p:nvPr/>
        </p:nvPicPr>
        <p:blipFill>
          <a:blip r:embed="rId3"/>
          <a:stretch>
            <a:fillRect/>
          </a:stretch>
        </p:blipFill>
        <p:spPr>
          <a:xfrm>
            <a:off x="1043608" y="1330172"/>
            <a:ext cx="4994723" cy="4525963"/>
          </a:xfrm>
          <a:prstGeom prst="rect">
            <a:avLst/>
          </a:prstGeom>
        </p:spPr>
      </p:pic>
      <p:sp>
        <p:nvSpPr>
          <p:cNvPr id="6" name="Rectangle 5" descr="&#10;">
            <a:extLst>
              <a:ext uri="{FF2B5EF4-FFF2-40B4-BE49-F238E27FC236}">
                <a16:creationId xmlns:a16="http://schemas.microsoft.com/office/drawing/2014/main" id="{412F9873-C66C-13A5-066A-6B23342A9702}"/>
              </a:ext>
            </a:extLst>
          </p:cNvPr>
          <p:cNvSpPr/>
          <p:nvPr/>
        </p:nvSpPr>
        <p:spPr>
          <a:xfrm>
            <a:off x="5130317" y="2485914"/>
            <a:ext cx="2232248" cy="2815293"/>
          </a:xfrm>
          <a:prstGeom prst="rect">
            <a:avLst/>
          </a:prstGeom>
          <a:solidFill>
            <a:srgbClr val="DDE3EB"/>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eaLnBrk="0" hangingPunct="0">
              <a:spcBef>
                <a:spcPct val="50000"/>
              </a:spcBef>
              <a:defRPr/>
            </a:pPr>
            <a:r>
              <a:rPr lang="fr-FR" sz="2000" dirty="0">
                <a:solidFill>
                  <a:schemeClr val="tx1"/>
                </a:solidFill>
                <a:latin typeface="Arial" pitchFamily="34" charset="0"/>
                <a:cs typeface="Arial" pitchFamily="34" charset="0"/>
              </a:rPr>
              <a:t>Certains champs sont obligatoires. Sélectionnez </a:t>
            </a:r>
            <a:br>
              <a:rPr lang="fr-FR" sz="2000" dirty="0">
                <a:solidFill>
                  <a:schemeClr val="tx1"/>
                </a:solidFill>
                <a:latin typeface="Arial" pitchFamily="34" charset="0"/>
                <a:cs typeface="Arial" pitchFamily="34" charset="0"/>
              </a:rPr>
            </a:br>
            <a:r>
              <a:rPr lang="fr-FR" sz="2000" dirty="0">
                <a:solidFill>
                  <a:schemeClr val="tx1"/>
                </a:solidFill>
                <a:latin typeface="Arial" pitchFamily="34" charset="0"/>
                <a:cs typeface="Arial" pitchFamily="34" charset="0"/>
              </a:rPr>
              <a:t>« Oui » pour indiquer que vous avez réussi votre DESO, puis ajoutez votre NISO.</a:t>
            </a:r>
            <a:endParaRPr lang="en-US" sz="20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762461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Mes choix</a:t>
            </a:r>
          </a:p>
        </p:txBody>
      </p:sp>
      <p:pic>
        <p:nvPicPr>
          <p:cNvPr id="4" name="Picture 3" descr="Capture d'écran de la page Mes choix avec les logos des universités de l'Ontario.">
            <a:extLst>
              <a:ext uri="{FF2B5EF4-FFF2-40B4-BE49-F238E27FC236}">
                <a16:creationId xmlns:a16="http://schemas.microsoft.com/office/drawing/2014/main" id="{5C40858F-406B-062B-999E-FCEFFBB03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794" y="1196752"/>
            <a:ext cx="6798411" cy="4882554"/>
          </a:xfrm>
          <a:prstGeom prst="rect">
            <a:avLst/>
          </a:prstGeom>
        </p:spPr>
      </p:pic>
      <p:sp>
        <p:nvSpPr>
          <p:cNvPr id="5" name="AutoShape 8"/>
          <p:cNvSpPr>
            <a:spLocks noChangeArrowheads="1"/>
          </p:cNvSpPr>
          <p:nvPr/>
        </p:nvSpPr>
        <p:spPr bwMode="auto">
          <a:xfrm>
            <a:off x="5553981" y="2492896"/>
            <a:ext cx="3132819" cy="1557142"/>
          </a:xfrm>
          <a:prstGeom prst="wedgeRectCallout">
            <a:avLst>
              <a:gd name="adj1" fmla="val -48724"/>
              <a:gd name="adj2" fmla="val 20798"/>
            </a:avLst>
          </a:prstGeom>
          <a:solidFill>
            <a:srgbClr val="DDE3EB"/>
          </a:solidFill>
          <a:ln w="9525">
            <a:solidFill>
              <a:srgbClr val="215968"/>
            </a:solidFill>
            <a:miter lim="800000"/>
            <a:headEnd/>
            <a:tailEnd/>
          </a:ln>
        </p:spPr>
        <p:txBody>
          <a:bodyPr anchor="ctr"/>
          <a:lstStyle/>
          <a:p>
            <a:pPr eaLnBrk="0" hangingPunct="0"/>
            <a:r>
              <a:rPr lang="fr-FR" sz="2000" dirty="0">
                <a:latin typeface="Arial" panose="020B0604020202020204" pitchFamily="34" charset="0"/>
                <a:cs typeface="Arial" panose="020B0604020202020204" pitchFamily="34" charset="0"/>
              </a:rPr>
              <a:t>Vous pouvez rechercher des programmes par université, par région géographique ou par code de programme.</a:t>
            </a:r>
          </a:p>
        </p:txBody>
      </p:sp>
    </p:spTree>
    <p:extLst>
      <p:ext uri="{BB962C8B-B14F-4D97-AF65-F5344CB8AC3E}">
        <p14:creationId xmlns:p14="http://schemas.microsoft.com/office/powerpoint/2010/main" val="541692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74638"/>
            <a:ext cx="8100392" cy="1143000"/>
          </a:xfrm>
        </p:spPr>
        <p:txBody>
          <a:bodyPr>
            <a:normAutofit fontScale="90000"/>
          </a:bodyPr>
          <a:lstStyle/>
          <a:p>
            <a:r>
              <a:rPr lang="fr-FR" dirty="0"/>
              <a:t>Après que vous avez sélectionné un programme</a:t>
            </a:r>
            <a:endParaRPr lang="en-CA" dirty="0"/>
          </a:p>
        </p:txBody>
      </p:sp>
      <p:sp>
        <p:nvSpPr>
          <p:cNvPr id="3" name="Content Placeholder 2"/>
          <p:cNvSpPr>
            <a:spLocks noGrp="1"/>
          </p:cNvSpPr>
          <p:nvPr>
            <p:ph idx="1"/>
          </p:nvPr>
        </p:nvSpPr>
        <p:spPr>
          <a:xfrm>
            <a:off x="1043608" y="1415510"/>
            <a:ext cx="7643192" cy="4525963"/>
          </a:xfrm>
        </p:spPr>
        <p:txBody>
          <a:bodyPr>
            <a:normAutofit/>
          </a:bodyPr>
          <a:lstStyle/>
          <a:p>
            <a:pPr marL="0" indent="0">
              <a:buNone/>
            </a:pPr>
            <a:r>
              <a:rPr lang="fr-FR" sz="2000" dirty="0"/>
              <a:t>Remplissez les détails relatifs à chaque choix de programme. </a:t>
            </a:r>
          </a:p>
        </p:txBody>
      </p:sp>
      <p:pic>
        <p:nvPicPr>
          <p:cNvPr id="5" name="Picture 4" descr="Capture d'écran des Détails sur la programme de l'Université d'Ottawa.">
            <a:extLst>
              <a:ext uri="{FF2B5EF4-FFF2-40B4-BE49-F238E27FC236}">
                <a16:creationId xmlns:a16="http://schemas.microsoft.com/office/drawing/2014/main" id="{4658520A-CC64-2709-4E47-7F23FF257A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844824"/>
            <a:ext cx="3298660" cy="4225187"/>
          </a:xfrm>
          <a:prstGeom prst="rect">
            <a:avLst/>
          </a:prstGeom>
        </p:spPr>
      </p:pic>
      <p:sp>
        <p:nvSpPr>
          <p:cNvPr id="6" name="AutoShape 13"/>
          <p:cNvSpPr>
            <a:spLocks noChangeArrowheads="1"/>
          </p:cNvSpPr>
          <p:nvPr/>
        </p:nvSpPr>
        <p:spPr bwMode="auto">
          <a:xfrm>
            <a:off x="5102382" y="4309423"/>
            <a:ext cx="3816424" cy="1117210"/>
          </a:xfrm>
          <a:prstGeom prst="wedgeRectCallout">
            <a:avLst>
              <a:gd name="adj1" fmla="val -75012"/>
              <a:gd name="adj2" fmla="val -99500"/>
            </a:avLst>
          </a:prstGeom>
          <a:solidFill>
            <a:srgbClr val="DDE3EB"/>
          </a:solidFill>
          <a:ln w="9525">
            <a:solidFill>
              <a:srgbClr val="215968"/>
            </a:solidFill>
            <a:miter lim="800000"/>
            <a:headEnd/>
            <a:tailEnd/>
          </a:ln>
        </p:spPr>
        <p:txBody>
          <a:bodyPr anchor="ctr"/>
          <a:lstStyle/>
          <a:p>
            <a:pPr algn="ctr" eaLnBrk="0" hangingPunct="0"/>
            <a:r>
              <a:rPr lang="fr-CA" sz="2000" dirty="0">
                <a:latin typeface="Arial" panose="020B0604020202020204" pitchFamily="34" charset="0"/>
                <a:cs typeface="Arial" panose="020B0604020202020204" pitchFamily="34" charset="0"/>
              </a:rPr>
              <a:t>Visualisez les exigences d’admission du programme.</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8844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Classez vos choix</a:t>
            </a:r>
          </a:p>
        </p:txBody>
      </p:sp>
      <p:pic>
        <p:nvPicPr>
          <p:cNvPr id="4" name="Picture 3" descr="Capture d'écran de la page Mes choix avec le menu de Numéro du choix indiqué.">
            <a:extLst>
              <a:ext uri="{FF2B5EF4-FFF2-40B4-BE49-F238E27FC236}">
                <a16:creationId xmlns:a16="http://schemas.microsoft.com/office/drawing/2014/main" id="{C247C885-4429-AF3C-80C8-287BFE833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196752"/>
            <a:ext cx="5540856" cy="4861794"/>
          </a:xfrm>
          <a:prstGeom prst="rect">
            <a:avLst/>
          </a:prstGeom>
        </p:spPr>
      </p:pic>
      <p:sp>
        <p:nvSpPr>
          <p:cNvPr id="5" name="AutoShape 4"/>
          <p:cNvSpPr>
            <a:spLocks noChangeArrowheads="1"/>
          </p:cNvSpPr>
          <p:nvPr/>
        </p:nvSpPr>
        <p:spPr bwMode="auto">
          <a:xfrm>
            <a:off x="4283968" y="3933056"/>
            <a:ext cx="4392488" cy="1872208"/>
          </a:xfrm>
          <a:prstGeom prst="wedgeRectCallout">
            <a:avLst>
              <a:gd name="adj1" fmla="val -105488"/>
              <a:gd name="adj2" fmla="val -88107"/>
            </a:avLst>
          </a:prstGeom>
          <a:solidFill>
            <a:srgbClr val="DDE3EB"/>
          </a:solidFill>
          <a:ln w="9525">
            <a:solidFill>
              <a:srgbClr val="215968"/>
            </a:solidFill>
            <a:miter lim="800000"/>
            <a:headEnd/>
            <a:tailEnd/>
          </a:ln>
          <a:effectLst>
            <a:outerShdw dist="107763" dir="2700000" algn="ctr" rotWithShape="0">
              <a:schemeClr val="tx2"/>
            </a:outerShdw>
          </a:effectLst>
        </p:spPr>
        <p:txBody>
          <a:bodyPr anchor="ctr"/>
          <a:lstStyle/>
          <a:p>
            <a:pPr algn="ctr" eaLnBrk="0" hangingPunct="0">
              <a:spcBef>
                <a:spcPts val="1200"/>
              </a:spcBef>
              <a:defRPr/>
            </a:pPr>
            <a:r>
              <a:rPr lang="fr-CA" sz="2000" dirty="0">
                <a:solidFill>
                  <a:prstClr val="black"/>
                </a:solidFill>
                <a:latin typeface="Arial" panose="020B0604020202020204" pitchFamily="34" charset="0"/>
                <a:cs typeface="Arial" panose="020B0604020202020204" pitchFamily="34" charset="0"/>
              </a:rPr>
              <a:t>L’ordre de vos choix de programme n’affecte en rien votre admissibilité aux bourses d’études ou aux programmes universitaires, </a:t>
            </a:r>
            <a:r>
              <a:rPr lang="fr-CA" sz="2000" b="1" dirty="0">
                <a:solidFill>
                  <a:prstClr val="black"/>
                </a:solidFill>
                <a:latin typeface="Arial" panose="020B0604020202020204" pitchFamily="34" charset="0"/>
                <a:cs typeface="Arial" panose="020B0604020202020204" pitchFamily="34" charset="0"/>
              </a:rPr>
              <a:t>sauf si </a:t>
            </a:r>
            <a:r>
              <a:rPr lang="fr-CA" sz="2000" dirty="0">
                <a:solidFill>
                  <a:prstClr val="black"/>
                </a:solidFill>
                <a:latin typeface="Arial" panose="020B0604020202020204" pitchFamily="34" charset="0"/>
                <a:cs typeface="Arial" panose="020B0604020202020204" pitchFamily="34" charset="0"/>
              </a:rPr>
              <a:t>l’université le précise dans son information.</a:t>
            </a:r>
            <a:endParaRPr lang="fr-CA" sz="2000" dirty="0">
              <a:latin typeface="Arial" pitchFamily="34" charset="0"/>
              <a:cs typeface="Arial" pitchFamily="34" charset="0"/>
            </a:endParaRPr>
          </a:p>
        </p:txBody>
      </p:sp>
    </p:spTree>
    <p:extLst>
      <p:ext uri="{BB962C8B-B14F-4D97-AF65-F5344CB8AC3E}">
        <p14:creationId xmlns:p14="http://schemas.microsoft.com/office/powerpoint/2010/main" val="69083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116632"/>
            <a:ext cx="7643192" cy="1282154"/>
          </a:xfrm>
        </p:spPr>
        <p:txBody>
          <a:bodyPr>
            <a:normAutofit/>
          </a:bodyPr>
          <a:lstStyle/>
          <a:p>
            <a:r>
              <a:rPr lang="fr-CA" dirty="0"/>
              <a:t>Renseignements scolaires</a:t>
            </a:r>
          </a:p>
        </p:txBody>
      </p:sp>
      <p:sp>
        <p:nvSpPr>
          <p:cNvPr id="8" name="TextBox 7"/>
          <p:cNvSpPr txBox="1"/>
          <p:nvPr/>
        </p:nvSpPr>
        <p:spPr>
          <a:xfrm>
            <a:off x="1115616" y="1075963"/>
            <a:ext cx="7488832" cy="984885"/>
          </a:xfrm>
          <a:prstGeom prst="rect">
            <a:avLst/>
          </a:prstGeom>
          <a:noFill/>
        </p:spPr>
        <p:txBody>
          <a:bodyPr wrap="square" rtlCol="0">
            <a:spAutoFit/>
          </a:bodyPr>
          <a:lstStyle/>
          <a:p>
            <a:r>
              <a:rPr lang="fr-CA" sz="2000" dirty="0">
                <a:latin typeface="Arial" panose="020B0604020202020204" pitchFamily="34" charset="0"/>
                <a:cs typeface="Arial" panose="020B0604020202020204" pitchFamily="34" charset="0"/>
              </a:rPr>
              <a:t>Veuillez passer en revue et signaler toute erreur à votre conseillère ou conseiller en orientation.</a:t>
            </a:r>
          </a:p>
          <a:p>
            <a:endParaRPr lang="fr-CA" dirty="0"/>
          </a:p>
        </p:txBody>
      </p:sp>
      <p:pic>
        <p:nvPicPr>
          <p:cNvPr id="4" name="Picture 3" descr="Capture d'écran de la page Renseignements scolaires avant que les renseignements scolaires sont disponibles.">
            <a:extLst>
              <a:ext uri="{FF2B5EF4-FFF2-40B4-BE49-F238E27FC236}">
                <a16:creationId xmlns:a16="http://schemas.microsoft.com/office/drawing/2014/main" id="{7FE21CB6-B28E-6627-2A90-EB6D606D7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649" y="1844824"/>
            <a:ext cx="6015322" cy="2125834"/>
          </a:xfrm>
          <a:prstGeom prst="rect">
            <a:avLst/>
          </a:prstGeom>
          <a:ln>
            <a:solidFill>
              <a:schemeClr val="tx1">
                <a:lumMod val="50000"/>
                <a:lumOff val="50000"/>
              </a:schemeClr>
            </a:solidFill>
          </a:ln>
        </p:spPr>
      </p:pic>
      <p:pic>
        <p:nvPicPr>
          <p:cNvPr id="7" name="Picture 6" descr="Capture d'écran de la page Renseignements scolaires une fois que les renseignements scolaires sont disponibles.">
            <a:extLst>
              <a:ext uri="{FF2B5EF4-FFF2-40B4-BE49-F238E27FC236}">
                <a16:creationId xmlns:a16="http://schemas.microsoft.com/office/drawing/2014/main" id="{AFDDB50D-7A8C-52C4-0D0E-2C09541BF1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2649" y="4072732"/>
            <a:ext cx="4901539" cy="1890678"/>
          </a:xfrm>
          <a:prstGeom prst="rect">
            <a:avLst/>
          </a:prstGeom>
        </p:spPr>
      </p:pic>
      <p:pic>
        <p:nvPicPr>
          <p:cNvPr id="6" name="Picture 5" descr="Capture d'écran des renseignements scolaires en mode lecture seule.">
            <a:extLst>
              <a:ext uri="{FF2B5EF4-FFF2-40B4-BE49-F238E27FC236}">
                <a16:creationId xmlns:a16="http://schemas.microsoft.com/office/drawing/2014/main" id="{7E8FE2A2-B707-DCEF-E4C4-2D56560F9C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984" y="2217552"/>
            <a:ext cx="3947825" cy="3564485"/>
          </a:xfrm>
          <a:prstGeom prst="rect">
            <a:avLst/>
          </a:prstGeom>
        </p:spPr>
      </p:pic>
      <p:sp>
        <p:nvSpPr>
          <p:cNvPr id="5" name="Text Box 5"/>
          <p:cNvSpPr txBox="1">
            <a:spLocks noChangeArrowheads="1"/>
          </p:cNvSpPr>
          <p:nvPr/>
        </p:nvSpPr>
        <p:spPr bwMode="auto">
          <a:xfrm>
            <a:off x="5886944" y="4715907"/>
            <a:ext cx="2822054" cy="707886"/>
          </a:xfrm>
          <a:prstGeom prst="rect">
            <a:avLst/>
          </a:prstGeom>
          <a:solidFill>
            <a:srgbClr val="DDE3EB"/>
          </a:solidFill>
          <a:ln w="22225" algn="ctr">
            <a:solidFill>
              <a:srgbClr val="215968"/>
            </a:solidFill>
            <a:miter lim="800000"/>
            <a:headEnd/>
            <a:tailEnd/>
          </a:ln>
        </p:spPr>
        <p:txBody>
          <a:bodyPr wrap="square">
            <a:spAutoFit/>
          </a:bodyPr>
          <a:lstStyle/>
          <a:p>
            <a:pPr eaLnBrk="0" hangingPunct="0">
              <a:spcBef>
                <a:spcPct val="50000"/>
              </a:spcBef>
            </a:pPr>
            <a:r>
              <a:rPr lang="fr-CA" sz="2000" dirty="0">
                <a:latin typeface="Arial" panose="020B0604020202020204" pitchFamily="34" charset="0"/>
                <a:cs typeface="Arial" panose="020B0604020202020204" pitchFamily="34" charset="0"/>
              </a:rPr>
              <a:t>Cet écran est en mode lecture seule. </a:t>
            </a:r>
          </a:p>
        </p:txBody>
      </p:sp>
    </p:spTree>
    <p:extLst>
      <p:ext uri="{BB962C8B-B14F-4D97-AF65-F5344CB8AC3E}">
        <p14:creationId xmlns:p14="http://schemas.microsoft.com/office/powerpoint/2010/main" val="7704941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 Téléversement de documents "/>
          <p:cNvSpPr>
            <a:spLocks noGrp="1"/>
          </p:cNvSpPr>
          <p:nvPr>
            <p:ph type="title"/>
          </p:nvPr>
        </p:nvSpPr>
        <p:spPr/>
        <p:txBody>
          <a:bodyPr/>
          <a:lstStyle/>
          <a:p>
            <a:r>
              <a:rPr lang="en-CA" dirty="0" err="1"/>
              <a:t>Téléversement</a:t>
            </a:r>
            <a:r>
              <a:rPr lang="en-CA" dirty="0"/>
              <a:t> de documents</a:t>
            </a:r>
          </a:p>
        </p:txBody>
      </p:sp>
      <p:pic>
        <p:nvPicPr>
          <p:cNvPr id="5" name="Picture 4" descr="Capture d'écran de la page Téléversement de documents.">
            <a:extLst>
              <a:ext uri="{FF2B5EF4-FFF2-40B4-BE49-F238E27FC236}">
                <a16:creationId xmlns:a16="http://schemas.microsoft.com/office/drawing/2014/main" id="{2EF20107-CA90-6077-AB4B-17F660D8D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0435" y="1417638"/>
            <a:ext cx="7249537" cy="2924583"/>
          </a:xfrm>
          <a:prstGeom prst="rect">
            <a:avLst/>
          </a:prstGeom>
          <a:ln>
            <a:solidFill>
              <a:schemeClr val="tx1">
                <a:lumMod val="50000"/>
                <a:lumOff val="50000"/>
              </a:schemeClr>
            </a:solidFill>
          </a:ln>
        </p:spPr>
      </p:pic>
      <p:sp>
        <p:nvSpPr>
          <p:cNvPr id="4" name="Rectangle 16" descr="&#10;">
            <a:extLst>
              <a:ext uri="{FF2B5EF4-FFF2-40B4-BE49-F238E27FC236}">
                <a16:creationId xmlns:a16="http://schemas.microsoft.com/office/drawing/2014/main" id="{95C0D71B-9763-4014-B535-2314DE1056B4}"/>
              </a:ext>
            </a:extLst>
          </p:cNvPr>
          <p:cNvSpPr>
            <a:spLocks noChangeArrowheads="1"/>
          </p:cNvSpPr>
          <p:nvPr/>
        </p:nvSpPr>
        <p:spPr bwMode="auto">
          <a:xfrm>
            <a:off x="5724128" y="3717032"/>
            <a:ext cx="3075856" cy="1938992"/>
          </a:xfrm>
          <a:prstGeom prst="rect">
            <a:avLst/>
          </a:prstGeom>
          <a:solidFill>
            <a:srgbClr val="DDE3EB"/>
          </a:solidFill>
          <a:ln w="9525" algn="ctr">
            <a:solidFill>
              <a:srgbClr val="215968"/>
            </a:solidFill>
            <a:miter lim="800000"/>
            <a:headEnd/>
            <a:tailEnd/>
          </a:ln>
        </p:spPr>
        <p:txBody>
          <a:bodyPr wrap="square">
            <a:spAutoFit/>
          </a:bodyPr>
          <a:lstStyle/>
          <a:p>
            <a:pPr eaLnBrk="0" hangingPunct="0">
              <a:spcBef>
                <a:spcPct val="50000"/>
              </a:spcBef>
            </a:pPr>
            <a:r>
              <a:rPr lang="fr-FR" sz="2000" dirty="0">
                <a:latin typeface="Arial" panose="020B0604020202020204" pitchFamily="34" charset="0"/>
                <a:cs typeface="Arial" panose="020B0604020202020204" pitchFamily="34" charset="0"/>
                <a:sym typeface="Symbol" pitchFamily="18" charset="2"/>
              </a:rPr>
              <a:t>Vous pouvez téléverser les documents justificatifs associés à votre demande qui sont exigés par vos universités sélectionnées.</a:t>
            </a:r>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860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Droits</a:t>
            </a:r>
          </a:p>
        </p:txBody>
      </p:sp>
      <p:pic>
        <p:nvPicPr>
          <p:cNvPr id="4" name="Picture 3" descr="Capture d'écran de la section Révisez vos droits.">
            <a:extLst>
              <a:ext uri="{FF2B5EF4-FFF2-40B4-BE49-F238E27FC236}">
                <a16:creationId xmlns:a16="http://schemas.microsoft.com/office/drawing/2014/main" id="{1A806E0A-0F64-0443-0AA6-368D96169B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102" y="1601698"/>
            <a:ext cx="6276738" cy="3078539"/>
          </a:xfrm>
          <a:prstGeom prst="rect">
            <a:avLst/>
          </a:prstGeom>
        </p:spPr>
      </p:pic>
      <p:sp>
        <p:nvSpPr>
          <p:cNvPr id="6" name="AutoShape 4" descr="&#10;"/>
          <p:cNvSpPr>
            <a:spLocks noChangeArrowheads="1"/>
          </p:cNvSpPr>
          <p:nvPr/>
        </p:nvSpPr>
        <p:spPr bwMode="auto">
          <a:xfrm>
            <a:off x="3275856" y="4221088"/>
            <a:ext cx="3797863" cy="1706063"/>
          </a:xfrm>
          <a:prstGeom prst="wedgeRectCallout">
            <a:avLst>
              <a:gd name="adj1" fmla="val 53980"/>
              <a:gd name="adj2" fmla="val -113778"/>
            </a:avLst>
          </a:prstGeom>
          <a:solidFill>
            <a:srgbClr val="DDE3EB"/>
          </a:solidFill>
          <a:ln w="9525">
            <a:solidFill>
              <a:srgbClr val="215968"/>
            </a:solidFill>
            <a:miter lim="800000"/>
            <a:headEnd/>
            <a:tailEnd/>
          </a:ln>
          <a:effectLst>
            <a:outerShdw dist="107763" dir="2700000" algn="ctr" rotWithShape="0">
              <a:schemeClr val="tx2"/>
            </a:outerShdw>
          </a:effectLst>
        </p:spPr>
        <p:txBody>
          <a:bodyPr anchor="ctr"/>
          <a:lstStyle/>
          <a:p>
            <a:pPr algn="ctr" eaLnBrk="0" hangingPunct="0">
              <a:spcBef>
                <a:spcPts val="1200"/>
              </a:spcBef>
              <a:defRPr/>
            </a:pPr>
            <a:r>
              <a:rPr lang="fr-FR" sz="2000" dirty="0">
                <a:latin typeface="Arial" pitchFamily="34" charset="0"/>
                <a:cs typeface="Arial" pitchFamily="34" charset="0"/>
              </a:rPr>
              <a:t>Les droits s’établissent à 156 $ pour les 3 premiers choix d’université/de programme et à 50 $ pour chaque choix additionnel.</a:t>
            </a:r>
          </a:p>
        </p:txBody>
      </p:sp>
    </p:spTree>
    <p:extLst>
      <p:ext uri="{BB962C8B-B14F-4D97-AF65-F5344CB8AC3E}">
        <p14:creationId xmlns:p14="http://schemas.microsoft.com/office/powerpoint/2010/main" val="935733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Revue et paiement</a:t>
            </a:r>
          </a:p>
        </p:txBody>
      </p:sp>
      <p:pic>
        <p:nvPicPr>
          <p:cNvPr id="4" name="Picture 3" descr="Capture d'écran de la page Sommaire de révision.">
            <a:extLst>
              <a:ext uri="{FF2B5EF4-FFF2-40B4-BE49-F238E27FC236}">
                <a16:creationId xmlns:a16="http://schemas.microsoft.com/office/drawing/2014/main" id="{E2AA2393-1C95-18BE-979F-4BAAF9E602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186336"/>
            <a:ext cx="5460165" cy="4737391"/>
          </a:xfrm>
          <a:prstGeom prst="rect">
            <a:avLst/>
          </a:prstGeom>
        </p:spPr>
      </p:pic>
    </p:spTree>
    <p:extLst>
      <p:ext uri="{BB962C8B-B14F-4D97-AF65-F5344CB8AC3E}">
        <p14:creationId xmlns:p14="http://schemas.microsoft.com/office/powerpoint/2010/main" val="83606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fr-FR" dirty="0"/>
              <a:t>Étape 1 :</a:t>
            </a:r>
            <a:br>
              <a:rPr lang="fr-FR" dirty="0"/>
            </a:br>
            <a:r>
              <a:rPr lang="fr-FR" dirty="0"/>
              <a:t>Recherchez vos options universitaires</a:t>
            </a:r>
            <a:endParaRPr lang="en-CA" dirty="0"/>
          </a:p>
        </p:txBody>
      </p:sp>
      <p:sp>
        <p:nvSpPr>
          <p:cNvPr id="12" name="Content Placeholder 11"/>
          <p:cNvSpPr>
            <a:spLocks noGrp="1"/>
          </p:cNvSpPr>
          <p:nvPr>
            <p:ph idx="1"/>
          </p:nvPr>
        </p:nvSpPr>
        <p:spPr/>
        <p:txBody>
          <a:bodyPr>
            <a:normAutofit lnSpcReduction="10000"/>
          </a:bodyPr>
          <a:lstStyle/>
          <a:p>
            <a:r>
              <a:rPr lang="fr-FR" sz="2200" dirty="0"/>
              <a:t>Visitez </a:t>
            </a:r>
            <a:r>
              <a:rPr lang="fr-FR" sz="2200" b="1" dirty="0"/>
              <a:t>Info-UO</a:t>
            </a:r>
            <a:r>
              <a:rPr lang="fr-FR" sz="2200" dirty="0"/>
              <a:t> (</a:t>
            </a:r>
            <a:r>
              <a:rPr lang="fr-FR" sz="2200" dirty="0">
                <a:hlinkClick r:id="rId3"/>
              </a:rPr>
              <a:t>www.ontariouniversitiesinfo.ca/fr</a:t>
            </a:r>
            <a:r>
              <a:rPr lang="fr-FR" sz="2200" dirty="0"/>
              <a:t>) pour trouver ce que les universités ont à offrir.</a:t>
            </a:r>
          </a:p>
          <a:p>
            <a:r>
              <a:rPr lang="fr-FR" sz="2200" dirty="0"/>
              <a:t>Consultez le </a:t>
            </a:r>
            <a:r>
              <a:rPr lang="fr-FR" sz="2200" b="1" dirty="0"/>
              <a:t>Guide de la Demande de premier cycle </a:t>
            </a:r>
            <a:r>
              <a:rPr lang="fr-FR" sz="2200" dirty="0"/>
              <a:t>(disponibles à l’adresse </a:t>
            </a:r>
            <a:r>
              <a:rPr lang="fr-FR" sz="2200" dirty="0">
                <a:hlinkClick r:id="rId4"/>
              </a:rPr>
              <a:t>www.ouac.on.ca/fr/premier-cycle-guide</a:t>
            </a:r>
            <a:r>
              <a:rPr lang="fr-FR" sz="2200" dirty="0"/>
              <a:t>) pour obtenir des renseignements sur les universités et programmes à jour.</a:t>
            </a:r>
          </a:p>
          <a:p>
            <a:r>
              <a:rPr lang="fr-FR" sz="2200" dirty="0"/>
              <a:t>Profitez des publications et sites Web des universités. </a:t>
            </a:r>
          </a:p>
          <a:p>
            <a:r>
              <a:rPr lang="fr-FR" sz="2200" dirty="0"/>
              <a:t>Parlez aux conseillères et conseillers en orientation, à votre famille, à vos enseignantes et enseignants et à vos amies et amis.</a:t>
            </a:r>
          </a:p>
          <a:p>
            <a:r>
              <a:rPr lang="fr-FR" sz="2200" dirty="0"/>
              <a:t>Prenez note de vos choix de programmes et vos codes et gardez-les à portée de main.</a:t>
            </a:r>
          </a:p>
        </p:txBody>
      </p:sp>
    </p:spTree>
    <p:extLst>
      <p:ext uri="{BB962C8B-B14F-4D97-AF65-F5344CB8AC3E}">
        <p14:creationId xmlns:p14="http://schemas.microsoft.com/office/powerpoint/2010/main" val="144624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43608" y="274638"/>
            <a:ext cx="7643192" cy="1354162"/>
          </a:xfrm>
        </p:spPr>
        <p:txBody>
          <a:bodyPr>
            <a:normAutofit/>
          </a:bodyPr>
          <a:lstStyle/>
          <a:p>
            <a:r>
              <a:rPr lang="fr-CA" dirty="0"/>
              <a:t>Régler vos droits relatifs à votre demande</a:t>
            </a:r>
          </a:p>
        </p:txBody>
      </p:sp>
      <p:pic>
        <p:nvPicPr>
          <p:cNvPr id="3" name="Picture 2" descr="Capture d'écran de la page Paiement.">
            <a:extLst>
              <a:ext uri="{FF2B5EF4-FFF2-40B4-BE49-F238E27FC236}">
                <a16:creationId xmlns:a16="http://schemas.microsoft.com/office/drawing/2014/main" id="{1145FB1E-357E-8BD3-987E-7FB245C0AC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628800"/>
            <a:ext cx="3945643" cy="4378498"/>
          </a:xfrm>
          <a:prstGeom prst="rect">
            <a:avLst/>
          </a:prstGeom>
        </p:spPr>
      </p:pic>
      <p:sp>
        <p:nvSpPr>
          <p:cNvPr id="5" name="Rectangle 16"/>
          <p:cNvSpPr>
            <a:spLocks noChangeArrowheads="1"/>
          </p:cNvSpPr>
          <p:nvPr/>
        </p:nvSpPr>
        <p:spPr bwMode="auto">
          <a:xfrm>
            <a:off x="6156176" y="1844824"/>
            <a:ext cx="2736304" cy="1754326"/>
          </a:xfrm>
          <a:prstGeom prst="rect">
            <a:avLst/>
          </a:prstGeom>
          <a:solidFill>
            <a:srgbClr val="DDE3EB"/>
          </a:solidFill>
          <a:ln w="9525" algn="ctr">
            <a:solidFill>
              <a:srgbClr val="215968"/>
            </a:solidFill>
            <a:miter lim="800000"/>
            <a:headEnd/>
            <a:tailEnd/>
          </a:ln>
        </p:spPr>
        <p:txBody>
          <a:bodyPr wrap="square">
            <a:spAutoFit/>
          </a:bodyPr>
          <a:lstStyle/>
          <a:p>
            <a:pPr eaLnBrk="0" hangingPunct="0">
              <a:spcBef>
                <a:spcPct val="50000"/>
              </a:spcBef>
            </a:pPr>
            <a:r>
              <a:rPr lang="fr-FR" dirty="0">
                <a:latin typeface="Arial" panose="020B0604020202020204" pitchFamily="34" charset="0"/>
                <a:cs typeface="Arial" panose="020B0604020202020204" pitchFamily="34" charset="0"/>
                <a:sym typeface="Symbol" pitchFamily="18" charset="2"/>
              </a:rPr>
              <a:t>Une fois choisi votre mode de paiement et après avoir cliqué « Payer », vous recevrez votre Numéro de référence OUAC.</a:t>
            </a:r>
            <a:endParaRPr lang="en-CA" dirty="0">
              <a:latin typeface="Arial" panose="020B0604020202020204" pitchFamily="34" charset="0"/>
              <a:cs typeface="Arial" panose="020B0604020202020204" pitchFamily="34" charset="0"/>
            </a:endParaRPr>
          </a:p>
        </p:txBody>
      </p:sp>
      <p:sp>
        <p:nvSpPr>
          <p:cNvPr id="6" name="Rectangle 16" descr="&#10;"/>
          <p:cNvSpPr>
            <a:spLocks noChangeArrowheads="1"/>
          </p:cNvSpPr>
          <p:nvPr/>
        </p:nvSpPr>
        <p:spPr bwMode="auto">
          <a:xfrm>
            <a:off x="6156176" y="4437112"/>
            <a:ext cx="2736304" cy="923330"/>
          </a:xfrm>
          <a:prstGeom prst="rect">
            <a:avLst/>
          </a:prstGeom>
          <a:solidFill>
            <a:srgbClr val="F2DFDD"/>
          </a:solidFill>
          <a:ln w="9525" algn="ctr">
            <a:solidFill>
              <a:srgbClr val="215968"/>
            </a:solidFill>
            <a:miter lim="800000"/>
            <a:headEnd/>
            <a:tailEnd/>
          </a:ln>
        </p:spPr>
        <p:txBody>
          <a:bodyPr wrap="square">
            <a:spAutoFit/>
          </a:bodyPr>
          <a:lstStyle/>
          <a:p>
            <a:pPr lvl="0" fontAlgn="base">
              <a:spcBef>
                <a:spcPct val="0"/>
              </a:spcBef>
              <a:spcAft>
                <a:spcPct val="0"/>
              </a:spcAft>
            </a:pPr>
            <a:r>
              <a:rPr lang="fr-CA" dirty="0">
                <a:latin typeface="Arial" charset="0"/>
                <a:cs typeface="Arial" charset="0"/>
              </a:rPr>
              <a:t>L’OUAC ne traite aucune demande sans le paiement des droits. </a:t>
            </a:r>
          </a:p>
        </p:txBody>
      </p:sp>
    </p:spTree>
    <p:extLst>
      <p:ext uri="{BB962C8B-B14F-4D97-AF65-F5344CB8AC3E}">
        <p14:creationId xmlns:p14="http://schemas.microsoft.com/office/powerpoint/2010/main" val="96912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latin typeface="Arial" charset="0"/>
              </a:rPr>
              <a:t>Soumettre votre demande</a:t>
            </a:r>
            <a:endParaRPr lang="fr-CA" dirty="0"/>
          </a:p>
        </p:txBody>
      </p:sp>
      <p:sp>
        <p:nvSpPr>
          <p:cNvPr id="3" name="Content Placeholder 2"/>
          <p:cNvSpPr>
            <a:spLocks noGrp="1"/>
          </p:cNvSpPr>
          <p:nvPr>
            <p:ph idx="1"/>
          </p:nvPr>
        </p:nvSpPr>
        <p:spPr/>
        <p:txBody>
          <a:bodyPr/>
          <a:lstStyle/>
          <a:p>
            <a:r>
              <a:rPr lang="fr-CA" sz="2200" dirty="0"/>
              <a:t>À la page Compléter, imprimez l’écran affichant votre Numéro de référence OUAC (2024-XXXXXX) et les instructions. Vous recevrez également un courriel.</a:t>
            </a:r>
          </a:p>
          <a:p>
            <a:r>
              <a:rPr lang="fr-CA" sz="2200" dirty="0"/>
              <a:t>Prenez note de votre Numéro de référence OUAC et gardez-le précieusement. Vous devrez inclure ce numéro lorsque vous communiquez avec l’OUAC et les universités.</a:t>
            </a:r>
          </a:p>
          <a:p>
            <a:endParaRPr lang="fr-CA" dirty="0"/>
          </a:p>
        </p:txBody>
      </p:sp>
      <p:pic>
        <p:nvPicPr>
          <p:cNvPr id="5" name="Picture 4" descr="Capture d'écran de la page Complet.">
            <a:extLst>
              <a:ext uri="{FF2B5EF4-FFF2-40B4-BE49-F238E27FC236}">
                <a16:creationId xmlns:a16="http://schemas.microsoft.com/office/drawing/2014/main" id="{191277B4-0D24-5E8B-C8CD-864E3C3E50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6172" y="4005064"/>
            <a:ext cx="5343408" cy="1891012"/>
          </a:xfrm>
          <a:prstGeom prst="rect">
            <a:avLst/>
          </a:prstGeom>
          <a:ln>
            <a:solidFill>
              <a:schemeClr val="tx1">
                <a:lumMod val="50000"/>
                <a:lumOff val="50000"/>
              </a:schemeClr>
            </a:solidFill>
          </a:ln>
        </p:spPr>
      </p:pic>
    </p:spTree>
    <p:extLst>
      <p:ext uri="{BB962C8B-B14F-4D97-AF65-F5344CB8AC3E}">
        <p14:creationId xmlns:p14="http://schemas.microsoft.com/office/powerpoint/2010/main" val="17047130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r-FR" dirty="0"/>
              <a:t>Réinitialiser votre mot de passe</a:t>
            </a:r>
            <a:endParaRPr lang="en-CA" dirty="0"/>
          </a:p>
        </p:txBody>
      </p:sp>
      <p:pic>
        <p:nvPicPr>
          <p:cNvPr id="4" name="Picture 3" descr="Capture d'écran de la page Connexion avec le lien « Vous avez oublié votre mot de passe?&quot; » indiqué.">
            <a:extLst>
              <a:ext uri="{FF2B5EF4-FFF2-40B4-BE49-F238E27FC236}">
                <a16:creationId xmlns:a16="http://schemas.microsoft.com/office/drawing/2014/main" id="{0781443A-294C-08B9-D7D9-DF92AC9BB9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59632" y="1755727"/>
            <a:ext cx="3312368" cy="3784400"/>
          </a:xfrm>
          <a:prstGeom prst="rect">
            <a:avLst/>
          </a:prstGeom>
        </p:spPr>
      </p:pic>
      <p:sp>
        <p:nvSpPr>
          <p:cNvPr id="6" name="AutoShape 13">
            <a:extLst>
              <a:ext uri="{FF2B5EF4-FFF2-40B4-BE49-F238E27FC236}">
                <a16:creationId xmlns:a16="http://schemas.microsoft.com/office/drawing/2014/main" id="{B7C2DB15-43D6-98F1-385B-40137F2CE775}"/>
              </a:ext>
            </a:extLst>
          </p:cNvPr>
          <p:cNvSpPr>
            <a:spLocks noChangeArrowheads="1"/>
          </p:cNvSpPr>
          <p:nvPr/>
        </p:nvSpPr>
        <p:spPr bwMode="auto">
          <a:xfrm>
            <a:off x="4499992" y="2852936"/>
            <a:ext cx="4223015" cy="1296145"/>
          </a:xfrm>
          <a:prstGeom prst="wedgeRectCallout">
            <a:avLst>
              <a:gd name="adj1" fmla="val -63965"/>
              <a:gd name="adj2" fmla="val 45646"/>
            </a:avLst>
          </a:prstGeom>
          <a:solidFill>
            <a:srgbClr val="DDE3EB"/>
          </a:solidFill>
          <a:ln w="9525">
            <a:solidFill>
              <a:srgbClr val="215968"/>
            </a:solidFill>
            <a:miter lim="800000"/>
            <a:headEnd/>
            <a:tailEnd/>
          </a:ln>
        </p:spPr>
        <p:txBody>
          <a:bodyPr/>
          <a:lstStyle/>
          <a:p>
            <a:pPr algn="ctr" eaLnBrk="0" hangingPunct="0"/>
            <a:r>
              <a:rPr lang="en-CA" sz="1800" dirty="0">
                <a:latin typeface="Arial" panose="020B0604020202020204" pitchFamily="34" charset="0"/>
                <a:cs typeface="Arial" panose="020B0604020202020204" pitchFamily="34" charset="0"/>
              </a:rPr>
              <a:t>Si </a:t>
            </a:r>
            <a:r>
              <a:rPr lang="en-CA" sz="1800" dirty="0" err="1">
                <a:latin typeface="Arial" panose="020B0604020202020204" pitchFamily="34" charset="0"/>
                <a:cs typeface="Arial" panose="020B0604020202020204" pitchFamily="34" charset="0"/>
              </a:rPr>
              <a:t>vous</a:t>
            </a:r>
            <a:r>
              <a:rPr lang="en-CA" sz="1800" dirty="0">
                <a:latin typeface="Arial" panose="020B0604020202020204" pitchFamily="34" charset="0"/>
                <a:cs typeface="Arial" panose="020B0604020202020204" pitchFamily="34" charset="0"/>
              </a:rPr>
              <a:t> </a:t>
            </a:r>
            <a:r>
              <a:rPr lang="en-CA" sz="1800" dirty="0" err="1">
                <a:latin typeface="Arial" panose="020B0604020202020204" pitchFamily="34" charset="0"/>
                <a:cs typeface="Arial" panose="020B0604020202020204" pitchFamily="34" charset="0"/>
              </a:rPr>
              <a:t>oubliez</a:t>
            </a:r>
            <a:r>
              <a:rPr lang="en-CA" sz="1800" dirty="0">
                <a:latin typeface="Arial" panose="020B0604020202020204" pitchFamily="34" charset="0"/>
                <a:cs typeface="Arial" panose="020B0604020202020204" pitchFamily="34" charset="0"/>
              </a:rPr>
              <a:t> </a:t>
            </a:r>
            <a:r>
              <a:rPr lang="en-CA" sz="1800" dirty="0" err="1">
                <a:latin typeface="Arial" panose="020B0604020202020204" pitchFamily="34" charset="0"/>
                <a:cs typeface="Arial" panose="020B0604020202020204" pitchFamily="34" charset="0"/>
              </a:rPr>
              <a:t>votre</a:t>
            </a:r>
            <a:r>
              <a:rPr lang="en-CA" sz="1800" dirty="0">
                <a:latin typeface="Arial" panose="020B0604020202020204" pitchFamily="34" charset="0"/>
                <a:cs typeface="Arial" panose="020B0604020202020204" pitchFamily="34" charset="0"/>
              </a:rPr>
              <a:t> mot de passe, </a:t>
            </a:r>
            <a:r>
              <a:rPr lang="en-CA" sz="1800" dirty="0" err="1">
                <a:latin typeface="Arial" panose="020B0604020202020204" pitchFamily="34" charset="0"/>
                <a:cs typeface="Arial" panose="020B0604020202020204" pitchFamily="34" charset="0"/>
              </a:rPr>
              <a:t>cliquez</a:t>
            </a:r>
            <a:r>
              <a:rPr lang="en-CA" sz="1800" dirty="0">
                <a:latin typeface="Arial" panose="020B0604020202020204" pitchFamily="34" charset="0"/>
                <a:cs typeface="Arial" panose="020B0604020202020204" pitchFamily="34" charset="0"/>
              </a:rPr>
              <a:t> sur « </a:t>
            </a:r>
            <a:r>
              <a:rPr lang="en-CA" sz="1800" dirty="0" err="1">
                <a:latin typeface="Arial" panose="020B0604020202020204" pitchFamily="34" charset="0"/>
                <a:cs typeface="Arial" panose="020B0604020202020204" pitchFamily="34" charset="0"/>
              </a:rPr>
              <a:t>Vous</a:t>
            </a:r>
            <a:r>
              <a:rPr lang="en-CA" sz="1800" dirty="0">
                <a:latin typeface="Arial" panose="020B0604020202020204" pitchFamily="34" charset="0"/>
                <a:cs typeface="Arial" panose="020B0604020202020204" pitchFamily="34" charset="0"/>
              </a:rPr>
              <a:t> </a:t>
            </a:r>
            <a:r>
              <a:rPr lang="en-CA" sz="1800" dirty="0" err="1">
                <a:latin typeface="Arial" panose="020B0604020202020204" pitchFamily="34" charset="0"/>
                <a:cs typeface="Arial" panose="020B0604020202020204" pitchFamily="34" charset="0"/>
              </a:rPr>
              <a:t>avez</a:t>
            </a:r>
            <a:r>
              <a:rPr lang="en-CA" sz="1800" dirty="0">
                <a:latin typeface="Arial" panose="020B0604020202020204" pitchFamily="34" charset="0"/>
                <a:cs typeface="Arial" panose="020B0604020202020204" pitchFamily="34" charset="0"/>
              </a:rPr>
              <a:t> </a:t>
            </a:r>
            <a:r>
              <a:rPr lang="en-CA" sz="1800" dirty="0" err="1">
                <a:latin typeface="Arial" panose="020B0604020202020204" pitchFamily="34" charset="0"/>
                <a:cs typeface="Arial" panose="020B0604020202020204" pitchFamily="34" charset="0"/>
              </a:rPr>
              <a:t>oublié</a:t>
            </a:r>
            <a:r>
              <a:rPr lang="en-CA" sz="1800" dirty="0">
                <a:latin typeface="Arial" panose="020B0604020202020204" pitchFamily="34" charset="0"/>
                <a:cs typeface="Arial" panose="020B0604020202020204" pitchFamily="34" charset="0"/>
              </a:rPr>
              <a:t> </a:t>
            </a:r>
            <a:r>
              <a:rPr lang="en-CA" sz="1800" dirty="0" err="1">
                <a:latin typeface="Arial" panose="020B0604020202020204" pitchFamily="34" charset="0"/>
                <a:cs typeface="Arial" panose="020B0604020202020204" pitchFamily="34" charset="0"/>
              </a:rPr>
              <a:t>votre</a:t>
            </a:r>
            <a:r>
              <a:rPr lang="en-CA" sz="1800" dirty="0">
                <a:latin typeface="Arial" panose="020B0604020202020204" pitchFamily="34" charset="0"/>
                <a:cs typeface="Arial" panose="020B0604020202020204" pitchFamily="34" charset="0"/>
              </a:rPr>
              <a:t> mot de passe? » sur la page Connexion.</a:t>
            </a:r>
          </a:p>
        </p:txBody>
      </p:sp>
    </p:spTree>
    <p:extLst>
      <p:ext uri="{BB962C8B-B14F-4D97-AF65-F5344CB8AC3E}">
        <p14:creationId xmlns:p14="http://schemas.microsoft.com/office/powerpoint/2010/main" val="1036497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Besoin d’aide?</a:t>
            </a:r>
          </a:p>
        </p:txBody>
      </p:sp>
      <p:sp>
        <p:nvSpPr>
          <p:cNvPr id="3" name="Content Placeholder 2"/>
          <p:cNvSpPr>
            <a:spLocks noGrp="1"/>
          </p:cNvSpPr>
          <p:nvPr>
            <p:ph idx="1"/>
          </p:nvPr>
        </p:nvSpPr>
        <p:spPr/>
        <p:txBody>
          <a:bodyPr>
            <a:normAutofit fontScale="92500" lnSpcReduction="10000"/>
          </a:bodyPr>
          <a:lstStyle/>
          <a:p>
            <a:pPr marL="0" indent="0">
              <a:buNone/>
            </a:pPr>
            <a:r>
              <a:rPr lang="fr-CA" sz="2200" dirty="0"/>
              <a:t>Consultez la section « FAQ » </a:t>
            </a:r>
            <a:r>
              <a:rPr lang="fr-FR" sz="2200" dirty="0"/>
              <a:t>sur notre site Web à </a:t>
            </a:r>
            <a:r>
              <a:rPr lang="fr-CA" sz="2200" dirty="0"/>
              <a:t>:</a:t>
            </a:r>
            <a:br>
              <a:rPr lang="fr-CA" sz="2200" dirty="0"/>
            </a:br>
            <a:r>
              <a:rPr lang="fr-CA" sz="2200" dirty="0">
                <a:hlinkClick r:id="rId3"/>
              </a:rPr>
              <a:t>www.ouac.on.ca/fr/faq</a:t>
            </a:r>
            <a:r>
              <a:rPr lang="fr-CA" sz="2200" dirty="0"/>
              <a:t>.</a:t>
            </a:r>
          </a:p>
          <a:p>
            <a:pPr marL="0" indent="0">
              <a:buNone/>
            </a:pPr>
            <a:endParaRPr lang="fr-CA" sz="2200" dirty="0"/>
          </a:p>
          <a:p>
            <a:pPr marL="0" indent="0">
              <a:buNone/>
            </a:pPr>
            <a:r>
              <a:rPr lang="fr-CA" sz="2200" dirty="0"/>
              <a:t>Communiquez avec nous :</a:t>
            </a:r>
          </a:p>
          <a:p>
            <a:pPr marL="0" indent="0">
              <a:buNone/>
            </a:pPr>
            <a:r>
              <a:rPr lang="fr-CA" sz="2200" dirty="0"/>
              <a:t>OUAC</a:t>
            </a:r>
            <a:br>
              <a:rPr lang="fr-CA" sz="2200" dirty="0"/>
            </a:br>
            <a:r>
              <a:rPr lang="fr-CA" sz="2200" dirty="0"/>
              <a:t>170 </a:t>
            </a:r>
            <a:r>
              <a:rPr lang="fr-CA" sz="2200" dirty="0" err="1"/>
              <a:t>Research</a:t>
            </a:r>
            <a:r>
              <a:rPr lang="fr-CA" sz="2200" dirty="0"/>
              <a:t> Lane</a:t>
            </a:r>
            <a:br>
              <a:rPr lang="fr-CA" sz="2200" dirty="0"/>
            </a:br>
            <a:r>
              <a:rPr lang="fr-CA" sz="2200" dirty="0"/>
              <a:t>Guelph (Ontario) N1G 5E2</a:t>
            </a:r>
          </a:p>
          <a:p>
            <a:pPr marL="0" indent="0">
              <a:buNone/>
            </a:pPr>
            <a:endParaRPr lang="fr-CA" sz="2200" dirty="0"/>
          </a:p>
          <a:p>
            <a:pPr marL="0" indent="0">
              <a:buNone/>
            </a:pPr>
            <a:r>
              <a:rPr lang="fr-CA" sz="2200" dirty="0"/>
              <a:t>Téléphone :  519 823-1063</a:t>
            </a:r>
          </a:p>
          <a:p>
            <a:pPr marL="0" indent="0">
              <a:buNone/>
            </a:pPr>
            <a:r>
              <a:rPr lang="fr-CA" sz="2200" dirty="0"/>
              <a:t>Télécopieur : 519 823-5232 </a:t>
            </a:r>
          </a:p>
          <a:p>
            <a:pPr marL="0" indent="0">
              <a:buNone/>
            </a:pPr>
            <a:r>
              <a:rPr lang="en-CA" sz="2200" dirty="0" err="1"/>
              <a:t>Adresse</a:t>
            </a:r>
            <a:r>
              <a:rPr lang="en-CA" sz="2200" dirty="0"/>
              <a:t> </a:t>
            </a:r>
            <a:r>
              <a:rPr lang="en-CA" sz="2200" dirty="0" err="1"/>
              <a:t>électronique</a:t>
            </a:r>
            <a:r>
              <a:rPr lang="fr-CA" sz="2200" dirty="0"/>
              <a:t> : </a:t>
            </a:r>
            <a:r>
              <a:rPr lang="fr-CA" sz="2200" dirty="0">
                <a:hlinkClick r:id="rId4"/>
              </a:rPr>
              <a:t>aide@ouac.on.ca</a:t>
            </a:r>
            <a:endParaRPr lang="fr-CA" sz="2200" dirty="0"/>
          </a:p>
          <a:p>
            <a:pPr marL="0" indent="0">
              <a:buNone/>
            </a:pPr>
            <a:endParaRPr lang="fr-CA" sz="2200" dirty="0"/>
          </a:p>
          <a:p>
            <a:pPr marL="0" indent="0">
              <a:buNone/>
            </a:pPr>
            <a:r>
              <a:rPr lang="fr-CA" sz="2200" dirty="0"/>
              <a:t>Site Web : </a:t>
            </a:r>
            <a:r>
              <a:rPr lang="fr-CA" sz="2200" dirty="0">
                <a:hlinkClick r:id="rId5"/>
              </a:rPr>
              <a:t>www.ouac.on.ca/fr/premier-cycle-guide</a:t>
            </a:r>
            <a:r>
              <a:rPr lang="fr-CA" sz="2200" dirty="0"/>
              <a:t> </a:t>
            </a:r>
          </a:p>
        </p:txBody>
      </p:sp>
    </p:spTree>
    <p:extLst>
      <p:ext uri="{BB962C8B-B14F-4D97-AF65-F5344CB8AC3E}">
        <p14:creationId xmlns:p14="http://schemas.microsoft.com/office/powerpoint/2010/main" val="3793709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r>
              <a:rPr lang="fr-FR" dirty="0"/>
              <a:t>Étape 2 :</a:t>
            </a:r>
            <a:br>
              <a:rPr lang="fr-FR" dirty="0"/>
            </a:br>
            <a:r>
              <a:rPr lang="fr-FR" dirty="0"/>
              <a:t>Obtenez votre NISO</a:t>
            </a:r>
            <a:endParaRPr lang="en-CA" dirty="0"/>
          </a:p>
        </p:txBody>
      </p:sp>
      <p:sp>
        <p:nvSpPr>
          <p:cNvPr id="12" name="Content Placeholder 11"/>
          <p:cNvSpPr>
            <a:spLocks noGrp="1"/>
          </p:cNvSpPr>
          <p:nvPr>
            <p:ph idx="1"/>
          </p:nvPr>
        </p:nvSpPr>
        <p:spPr/>
        <p:txBody>
          <a:bodyPr>
            <a:normAutofit/>
          </a:bodyPr>
          <a:lstStyle/>
          <a:p>
            <a:pPr marL="0" indent="0">
              <a:buNone/>
            </a:pPr>
            <a:r>
              <a:rPr lang="fr-FR" sz="2200" dirty="0"/>
              <a:t>Il vous faudra produire votre Numéro d’immatriculation scolaire de l’Ontario (NISO) pour faire demande. </a:t>
            </a:r>
          </a:p>
          <a:p>
            <a:pPr marL="0" indent="0">
              <a:buNone/>
            </a:pPr>
            <a:endParaRPr lang="fr-FR" sz="2200" dirty="0"/>
          </a:p>
          <a:p>
            <a:pPr marL="0" indent="0">
              <a:buNone/>
            </a:pPr>
            <a:r>
              <a:rPr lang="fr-FR" sz="2200" dirty="0"/>
              <a:t>Le NISO est un numéro d’identification unique de 9 chiffres attribué aux élèves du primaire et du secondaire à la grandeur de la province. </a:t>
            </a:r>
          </a:p>
          <a:p>
            <a:pPr marL="0" indent="0">
              <a:buNone/>
            </a:pPr>
            <a:endParaRPr lang="fr-FR" sz="2200" dirty="0"/>
          </a:p>
          <a:p>
            <a:pPr marL="0" indent="0">
              <a:buNone/>
            </a:pPr>
            <a:r>
              <a:rPr lang="fr-FR" sz="2200" dirty="0"/>
              <a:t>Vous trouverez votre NISO sur votre bulletin scolaire. Votre conseillère ou conseiller scolaire l’aura également en dossier.</a:t>
            </a:r>
          </a:p>
          <a:p>
            <a:pPr marL="0" indent="0">
              <a:buNone/>
            </a:pPr>
            <a:endParaRPr lang="fr-FR" sz="2200" dirty="0"/>
          </a:p>
          <a:p>
            <a:pPr marL="0" indent="0">
              <a:buNone/>
            </a:pPr>
            <a:endParaRPr lang="en-CA" sz="2200" dirty="0"/>
          </a:p>
        </p:txBody>
      </p:sp>
    </p:spTree>
    <p:extLst>
      <p:ext uri="{BB962C8B-B14F-4D97-AF65-F5344CB8AC3E}">
        <p14:creationId xmlns:p14="http://schemas.microsoft.com/office/powerpoint/2010/main" val="774151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043608" y="274638"/>
            <a:ext cx="7632848" cy="1143000"/>
          </a:xfrm>
        </p:spPr>
        <p:txBody>
          <a:bodyPr>
            <a:normAutofit fontScale="90000"/>
          </a:bodyPr>
          <a:lstStyle/>
          <a:p>
            <a:r>
              <a:rPr lang="fr-FR" dirty="0"/>
              <a:t>Étape 3 : </a:t>
            </a:r>
            <a:br>
              <a:rPr lang="fr-FR" dirty="0"/>
            </a:br>
            <a:r>
              <a:rPr lang="fr-FR" dirty="0"/>
              <a:t>Inscrivez ces dates à votre calendrier</a:t>
            </a:r>
            <a:endParaRPr lang="en-CA" dirty="0"/>
          </a:p>
        </p:txBody>
      </p:sp>
      <p:sp>
        <p:nvSpPr>
          <p:cNvPr id="12" name="Content Placeholder 11"/>
          <p:cNvSpPr>
            <a:spLocks noGrp="1"/>
          </p:cNvSpPr>
          <p:nvPr>
            <p:ph idx="1"/>
          </p:nvPr>
        </p:nvSpPr>
        <p:spPr/>
        <p:txBody>
          <a:bodyPr>
            <a:normAutofit/>
          </a:bodyPr>
          <a:lstStyle/>
          <a:p>
            <a:r>
              <a:rPr lang="fr-FR" sz="2200" b="1" dirty="0"/>
              <a:t>Le fin de septembre 2023 </a:t>
            </a:r>
            <a:r>
              <a:rPr lang="fr-FR" sz="2200" dirty="0"/>
              <a:t>: La Demande de premier cycle s’ouvre.</a:t>
            </a:r>
          </a:p>
          <a:p>
            <a:r>
              <a:rPr lang="fr-FR" sz="2200" b="1" dirty="0"/>
              <a:t>15 janvier 2024 </a:t>
            </a:r>
            <a:r>
              <a:rPr lang="fr-FR" sz="2200" dirty="0"/>
              <a:t>: Date limite de soumission de votre demande remplie à l’OUAC.</a:t>
            </a:r>
          </a:p>
          <a:p>
            <a:r>
              <a:rPr lang="fr-FR" sz="2200" b="1" dirty="0"/>
              <a:t>29 mai 2024 </a:t>
            </a:r>
            <a:r>
              <a:rPr lang="fr-FR" sz="2200" dirty="0"/>
              <a:t>: Dernière date à laquelle vous pouvez vous attendre de recevoir une réponse d’une université de l’Ontario si vous avez soumis votre demande par la date limite du 12 janvier.</a:t>
            </a:r>
          </a:p>
          <a:p>
            <a:r>
              <a:rPr lang="fr-FR" sz="2200" b="1" dirty="0"/>
              <a:t>3 juin 2024 </a:t>
            </a:r>
            <a:r>
              <a:rPr lang="fr-FR" sz="2200" dirty="0"/>
              <a:t>: La première date à laquelle vous pourrez être exigé à répondre à une offre d’admission et donner un engagement financier (p. ex., acompte pour droits d’inscription, portion des frais de résidence).</a:t>
            </a:r>
          </a:p>
        </p:txBody>
      </p:sp>
    </p:spTree>
    <p:extLst>
      <p:ext uri="{BB962C8B-B14F-4D97-AF65-F5344CB8AC3E}">
        <p14:creationId xmlns:p14="http://schemas.microsoft.com/office/powerpoint/2010/main" val="1250771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fr-CA" dirty="0"/>
              <a:t>Étape 4 : Faites demande!</a:t>
            </a:r>
          </a:p>
        </p:txBody>
      </p:sp>
      <p:grpSp>
        <p:nvGrpSpPr>
          <p:cNvPr id="2" name="Group 1" descr="Capture d'écran de la page d'accueil OUAC avec le bouton « Faire demande maintenant » encerclé.">
            <a:extLst>
              <a:ext uri="{FF2B5EF4-FFF2-40B4-BE49-F238E27FC236}">
                <a16:creationId xmlns:a16="http://schemas.microsoft.com/office/drawing/2014/main" id="{484AF56C-3D8E-17DE-A49A-DD3DB5B87E1D}"/>
              </a:ext>
            </a:extLst>
          </p:cNvPr>
          <p:cNvGrpSpPr/>
          <p:nvPr/>
        </p:nvGrpSpPr>
        <p:grpSpPr>
          <a:xfrm>
            <a:off x="755576" y="1268760"/>
            <a:ext cx="8085644" cy="3802173"/>
            <a:chOff x="755576" y="1268760"/>
            <a:chExt cx="8085644" cy="3802173"/>
          </a:xfrm>
        </p:grpSpPr>
        <p:pic>
          <p:nvPicPr>
            <p:cNvPr id="3" name="Picture 2" descr="A screenshot of a website&#10;&#10;Description automatically generated">
              <a:extLst>
                <a:ext uri="{FF2B5EF4-FFF2-40B4-BE49-F238E27FC236}">
                  <a16:creationId xmlns:a16="http://schemas.microsoft.com/office/drawing/2014/main" id="{037FBDC9-DFF8-D7B7-063C-D3C04482BB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6542" y="1268760"/>
              <a:ext cx="7844678" cy="3802173"/>
            </a:xfrm>
            <a:prstGeom prst="rect">
              <a:avLst/>
            </a:prstGeom>
          </p:spPr>
        </p:pic>
        <p:sp>
          <p:nvSpPr>
            <p:cNvPr id="7" name="Oval 6"/>
            <p:cNvSpPr/>
            <p:nvPr/>
          </p:nvSpPr>
          <p:spPr>
            <a:xfrm>
              <a:off x="755576" y="3023883"/>
              <a:ext cx="2664296" cy="810233"/>
            </a:xfrm>
            <a:prstGeom prst="ellipse">
              <a:avLst/>
            </a:prstGeom>
            <a:noFill/>
            <a:ln w="57150">
              <a:solidFill>
                <a:srgbClr val="EDBF6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grpSp>
      <p:sp>
        <p:nvSpPr>
          <p:cNvPr id="6" name="Rectangle 5" descr="&#10;"/>
          <p:cNvSpPr/>
          <p:nvPr/>
        </p:nvSpPr>
        <p:spPr>
          <a:xfrm>
            <a:off x="4865204" y="4923023"/>
            <a:ext cx="3964592" cy="810233"/>
          </a:xfrm>
          <a:prstGeom prst="rect">
            <a:avLst/>
          </a:prstGeom>
          <a:solidFill>
            <a:srgbClr val="DDE3EB"/>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algn="ctr" eaLnBrk="0" hangingPunct="0">
              <a:spcBef>
                <a:spcPct val="50000"/>
              </a:spcBef>
              <a:defRPr/>
            </a:pPr>
            <a:br>
              <a:rPr lang="en-US" sz="2000" b="1" dirty="0">
                <a:solidFill>
                  <a:schemeClr val="tx2"/>
                </a:solidFill>
                <a:latin typeface="Arial" pitchFamily="34" charset="0"/>
                <a:cs typeface="Arial" pitchFamily="34" charset="0"/>
              </a:rPr>
            </a:br>
            <a:r>
              <a:rPr lang="fr-FR" sz="2000" dirty="0">
                <a:solidFill>
                  <a:schemeClr val="tx1"/>
                </a:solidFill>
                <a:latin typeface="Arial" pitchFamily="34" charset="0"/>
                <a:cs typeface="Arial" pitchFamily="34" charset="0"/>
              </a:rPr>
              <a:t>Accédez à la demande au : </a:t>
            </a:r>
            <a:r>
              <a:rPr lang="fr-FR" sz="2000" b="1" dirty="0">
                <a:solidFill>
                  <a:srgbClr val="51608C"/>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www.ouac.on.ca/fr</a:t>
            </a:r>
            <a:r>
              <a:rPr lang="fr-FR" sz="2000" b="1" dirty="0">
                <a:solidFill>
                  <a:schemeClr val="tx1"/>
                </a:solidFill>
                <a:latin typeface="Arial" pitchFamily="34" charset="0"/>
                <a:cs typeface="Arial" pitchFamily="34" charset="0"/>
              </a:rPr>
              <a:t>.</a:t>
            </a:r>
          </a:p>
          <a:p>
            <a:pPr algn="ctr" eaLnBrk="0" hangingPunct="0">
              <a:defRPr/>
            </a:pPr>
            <a:endParaRPr lang="en-CA"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1841966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fr-FR" dirty="0"/>
              <a:t>Création d’un compte pour la première fois</a:t>
            </a:r>
            <a:endParaRPr lang="en-CA" dirty="0"/>
          </a:p>
        </p:txBody>
      </p:sp>
      <p:pic>
        <p:nvPicPr>
          <p:cNvPr id="7" name="Picture 6" descr="Capture d'écran de la page Connexion avec le bouton « Créer mon compte » encerclé.">
            <a:extLst>
              <a:ext uri="{FF2B5EF4-FFF2-40B4-BE49-F238E27FC236}">
                <a16:creationId xmlns:a16="http://schemas.microsoft.com/office/drawing/2014/main" id="{EFE33586-B6F2-9FC2-B113-D1F1D958DFF1}"/>
              </a:ext>
            </a:extLst>
          </p:cNvPr>
          <p:cNvPicPr>
            <a:picLocks noChangeAspect="1"/>
          </p:cNvPicPr>
          <p:nvPr/>
        </p:nvPicPr>
        <p:blipFill>
          <a:blip r:embed="rId3"/>
          <a:stretch>
            <a:fillRect/>
          </a:stretch>
        </p:blipFill>
        <p:spPr>
          <a:xfrm>
            <a:off x="1210816" y="1700808"/>
            <a:ext cx="7010400" cy="4019550"/>
          </a:xfrm>
          <a:prstGeom prst="rect">
            <a:avLst/>
          </a:prstGeom>
        </p:spPr>
      </p:pic>
      <p:sp>
        <p:nvSpPr>
          <p:cNvPr id="6" name="Rectangle 5" descr="&#10;"/>
          <p:cNvSpPr/>
          <p:nvPr/>
        </p:nvSpPr>
        <p:spPr>
          <a:xfrm>
            <a:off x="1012859" y="4221088"/>
            <a:ext cx="2952328" cy="1728192"/>
          </a:xfrm>
          <a:prstGeom prst="rect">
            <a:avLst/>
          </a:prstGeom>
          <a:solidFill>
            <a:srgbClr val="DDE3EB"/>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eaLnBrk="0" hangingPunct="0">
              <a:spcBef>
                <a:spcPct val="50000"/>
              </a:spcBef>
              <a:defRPr/>
            </a:pPr>
            <a:br>
              <a:rPr lang="en-US" sz="2000" b="1" dirty="0">
                <a:solidFill>
                  <a:schemeClr val="tx2"/>
                </a:solidFill>
                <a:latin typeface="Arial" pitchFamily="34" charset="0"/>
                <a:cs typeface="Arial" pitchFamily="34" charset="0"/>
              </a:rPr>
            </a:br>
            <a:r>
              <a:rPr lang="fr-FR" sz="2000" b="1" dirty="0">
                <a:solidFill>
                  <a:schemeClr val="tx1"/>
                </a:solidFill>
                <a:latin typeface="Arial" pitchFamily="34" charset="0"/>
                <a:cs typeface="Arial" pitchFamily="34" charset="0"/>
              </a:rPr>
              <a:t>La première fois que vous vous connectez, </a:t>
            </a:r>
            <a:br>
              <a:rPr lang="fr-FR" sz="2000" b="1" dirty="0">
                <a:solidFill>
                  <a:schemeClr val="tx1"/>
                </a:solidFill>
                <a:latin typeface="Arial" pitchFamily="34" charset="0"/>
                <a:cs typeface="Arial" pitchFamily="34" charset="0"/>
              </a:rPr>
            </a:br>
            <a:r>
              <a:rPr lang="fr-FR" sz="2000" dirty="0">
                <a:solidFill>
                  <a:schemeClr val="tx1"/>
                </a:solidFill>
                <a:latin typeface="Arial" pitchFamily="34" charset="0"/>
                <a:cs typeface="Arial" pitchFamily="34" charset="0"/>
              </a:rPr>
              <a:t>vous devrez créer un compte.</a:t>
            </a:r>
          </a:p>
          <a:p>
            <a:pPr algn="ctr" eaLnBrk="0" hangingPunct="0">
              <a:defRPr/>
            </a:pPr>
            <a:endParaRPr lang="en-CA"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8" name="Oval 7">
            <a:extLst>
              <a:ext uri="{FF2B5EF4-FFF2-40B4-BE49-F238E27FC236}">
                <a16:creationId xmlns:a16="http://schemas.microsoft.com/office/drawing/2014/main" id="{9F43D38E-615D-2928-163A-F225E15694D0}"/>
              </a:ext>
              <a:ext uri="{C183D7F6-B498-43B3-948B-1728B52AA6E4}">
                <adec:decorative xmlns:adec="http://schemas.microsoft.com/office/drawing/2017/decorative" val="1"/>
              </a:ext>
            </a:extLst>
          </p:cNvPr>
          <p:cNvSpPr/>
          <p:nvPr/>
        </p:nvSpPr>
        <p:spPr>
          <a:xfrm>
            <a:off x="5148064" y="4293096"/>
            <a:ext cx="2633545" cy="1224136"/>
          </a:xfrm>
          <a:prstGeom prst="ellipse">
            <a:avLst/>
          </a:prstGeom>
          <a:noFill/>
          <a:ln w="57150">
            <a:solidFill>
              <a:srgbClr val="EDBF6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566108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fr-CA" dirty="0"/>
              <a:t>Le Centre</a:t>
            </a:r>
          </a:p>
        </p:txBody>
      </p:sp>
      <p:pic>
        <p:nvPicPr>
          <p:cNvPr id="7" name="Picture 6" descr="Capture d'écran du Centre dans la Demande de premier cycle.">
            <a:extLst>
              <a:ext uri="{FF2B5EF4-FFF2-40B4-BE49-F238E27FC236}">
                <a16:creationId xmlns:a16="http://schemas.microsoft.com/office/drawing/2014/main" id="{DB6BED05-F5DD-2D46-00ED-4C307600EF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4917" y="1268760"/>
            <a:ext cx="7439039" cy="4570391"/>
          </a:xfrm>
          <a:prstGeom prst="rect">
            <a:avLst/>
          </a:prstGeom>
          <a:ln>
            <a:solidFill>
              <a:schemeClr val="tx1">
                <a:lumMod val="50000"/>
                <a:lumOff val="50000"/>
              </a:schemeClr>
            </a:solidFill>
          </a:ln>
        </p:spPr>
      </p:pic>
      <p:sp>
        <p:nvSpPr>
          <p:cNvPr id="4" name="Rectangle 3" descr="&#10;">
            <a:extLst>
              <a:ext uri="{FF2B5EF4-FFF2-40B4-BE49-F238E27FC236}">
                <a16:creationId xmlns:a16="http://schemas.microsoft.com/office/drawing/2014/main" id="{A7E054DB-4FFC-1583-84E2-24D02A42ADA5}"/>
              </a:ext>
            </a:extLst>
          </p:cNvPr>
          <p:cNvSpPr/>
          <p:nvPr/>
        </p:nvSpPr>
        <p:spPr>
          <a:xfrm>
            <a:off x="6444208" y="2132856"/>
            <a:ext cx="2526210" cy="3943594"/>
          </a:xfrm>
          <a:prstGeom prst="rect">
            <a:avLst/>
          </a:prstGeom>
          <a:solidFill>
            <a:srgbClr val="DDE3EB"/>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eaLnBrk="0" hangingPunct="0">
              <a:spcBef>
                <a:spcPct val="50000"/>
              </a:spcBef>
            </a:pPr>
            <a:r>
              <a:rPr lang="fr-FR" sz="2000" dirty="0">
                <a:solidFill>
                  <a:schemeClr val="tx1"/>
                </a:solidFill>
                <a:latin typeface="Arial" panose="020B0604020202020204" pitchFamily="34" charset="0"/>
                <a:cs typeface="Arial" panose="020B0604020202020204" pitchFamily="34" charset="0"/>
              </a:rPr>
              <a:t>Le Centre est l’endroit où vous pouvez accéder aux diverses sections de votre demande, ainsi qu’au Centre des messages; vous y trouverez également un sommaire des renseignements que vous avez ajoutés.</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285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fr-CA" dirty="0"/>
              <a:t>Page Bienvenue</a:t>
            </a:r>
          </a:p>
        </p:txBody>
      </p:sp>
      <p:pic>
        <p:nvPicPr>
          <p:cNvPr id="3" name="Picture 2" descr="Capture d'écran de la page Bienvenue dans la Demande de premier cycle.">
            <a:extLst>
              <a:ext uri="{FF2B5EF4-FFF2-40B4-BE49-F238E27FC236}">
                <a16:creationId xmlns:a16="http://schemas.microsoft.com/office/drawing/2014/main" id="{F70BCCCB-1B08-C0F4-DD8E-7182C77077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592" y="1216577"/>
            <a:ext cx="8100392" cy="4372663"/>
          </a:xfrm>
          <a:prstGeom prst="rect">
            <a:avLst/>
          </a:prstGeom>
          <a:ln>
            <a:solidFill>
              <a:schemeClr val="tx1">
                <a:lumMod val="50000"/>
                <a:lumOff val="50000"/>
              </a:schemeClr>
            </a:solidFill>
          </a:ln>
        </p:spPr>
      </p:pic>
      <p:sp>
        <p:nvSpPr>
          <p:cNvPr id="6" name="Rectangle 5"/>
          <p:cNvSpPr/>
          <p:nvPr/>
        </p:nvSpPr>
        <p:spPr>
          <a:xfrm>
            <a:off x="6804248" y="4149080"/>
            <a:ext cx="2232248" cy="1872208"/>
          </a:xfrm>
          <a:prstGeom prst="rect">
            <a:avLst/>
          </a:prstGeom>
          <a:solidFill>
            <a:srgbClr val="DDE3EB"/>
          </a:solidFill>
          <a:ln>
            <a:solidFill>
              <a:srgbClr val="215968"/>
            </a:solidFill>
          </a:ln>
        </p:spPr>
        <p:style>
          <a:lnRef idx="3">
            <a:schemeClr val="lt1"/>
          </a:lnRef>
          <a:fillRef idx="1">
            <a:schemeClr val="accent5"/>
          </a:fillRef>
          <a:effectRef idx="1">
            <a:schemeClr val="accent5"/>
          </a:effectRef>
          <a:fontRef idx="minor">
            <a:schemeClr val="lt1"/>
          </a:fontRef>
        </p:style>
        <p:txBody>
          <a:bodyPr anchor="ctr"/>
          <a:lstStyle/>
          <a:p>
            <a:pPr algn="ctr" eaLnBrk="0" hangingPunct="0">
              <a:spcBef>
                <a:spcPct val="50000"/>
              </a:spcBef>
              <a:defRPr/>
            </a:pPr>
            <a:r>
              <a:rPr lang="fr-CA" sz="1900" dirty="0">
                <a:solidFill>
                  <a:schemeClr val="tx1"/>
                </a:solidFill>
                <a:latin typeface="Arial" pitchFamily="34" charset="0"/>
                <a:cs typeface="Arial" pitchFamily="34" charset="0"/>
              </a:rPr>
              <a:t>Veuillez passer en revue les conseils pratiques sur </a:t>
            </a:r>
            <a:r>
              <a:rPr lang="fr-CA" sz="1900" dirty="0">
                <a:solidFill>
                  <a:schemeClr val="tx1"/>
                </a:solidFill>
                <a:latin typeface="Arial" panose="020B0604020202020204" pitchFamily="34" charset="0"/>
                <a:ea typeface="Calibri" panose="020F0502020204030204" pitchFamily="34" charset="0"/>
              </a:rPr>
              <a:t>la page de Bienvenue.</a:t>
            </a:r>
            <a:endParaRPr lang="fr-CA" sz="1900" b="1" dirty="0">
              <a:ln w="18000">
                <a:solidFill>
                  <a:schemeClr val="accent2">
                    <a:satMod val="140000"/>
                  </a:schemeClr>
                </a:solidFill>
                <a:prstDash val="solid"/>
                <a:miter lim="800000"/>
              </a:ln>
              <a:solidFill>
                <a:schemeClr val="tx1"/>
              </a:solid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824946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1043608" y="274638"/>
            <a:ext cx="7992888" cy="1143000"/>
          </a:xfrm>
        </p:spPr>
        <p:txBody>
          <a:bodyPr>
            <a:normAutofit/>
          </a:bodyPr>
          <a:lstStyle/>
          <a:p>
            <a:r>
              <a:rPr lang="fr-CA" dirty="0">
                <a:latin typeface="Arial" charset="0"/>
              </a:rPr>
              <a:t>Navigation dans la Demande</a:t>
            </a:r>
            <a:endParaRPr lang="en-CA" dirty="0"/>
          </a:p>
        </p:txBody>
      </p:sp>
      <p:grpSp>
        <p:nvGrpSpPr>
          <p:cNvPr id="2" name="Group 1" descr="Capture d'écran de la page Renseignements de base avec le menu de navigation Liens rapides et la barre d’état de la demande indiqués.">
            <a:extLst>
              <a:ext uri="{FF2B5EF4-FFF2-40B4-BE49-F238E27FC236}">
                <a16:creationId xmlns:a16="http://schemas.microsoft.com/office/drawing/2014/main" id="{0EDEB53C-6645-067D-91DC-3DA41F3D45DB}"/>
              </a:ext>
            </a:extLst>
          </p:cNvPr>
          <p:cNvGrpSpPr/>
          <p:nvPr/>
        </p:nvGrpSpPr>
        <p:grpSpPr>
          <a:xfrm>
            <a:off x="746422" y="1568262"/>
            <a:ext cx="8125335" cy="3721476"/>
            <a:chOff x="746422" y="1568262"/>
            <a:chExt cx="8125335" cy="3721476"/>
          </a:xfrm>
        </p:grpSpPr>
        <p:pic>
          <p:nvPicPr>
            <p:cNvPr id="3" name="Picture 2" descr="A screenshot of a computer&#10;&#10;Description automatically generated">
              <a:extLst>
                <a:ext uri="{FF2B5EF4-FFF2-40B4-BE49-F238E27FC236}">
                  <a16:creationId xmlns:a16="http://schemas.microsoft.com/office/drawing/2014/main" id="{57E2B0D0-06F8-60C1-067F-BBEDE7E977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3818" y="1568262"/>
              <a:ext cx="6441611" cy="3721476"/>
            </a:xfrm>
            <a:prstGeom prst="rect">
              <a:avLst/>
            </a:prstGeom>
            <a:ln>
              <a:solidFill>
                <a:schemeClr val="tx1">
                  <a:lumMod val="50000"/>
                  <a:lumOff val="50000"/>
                </a:schemeClr>
              </a:solidFill>
            </a:ln>
          </p:spPr>
        </p:pic>
        <p:sp>
          <p:nvSpPr>
            <p:cNvPr id="5" name="Right Brace 4">
              <a:extLst>
                <a:ext uri="{FF2B5EF4-FFF2-40B4-BE49-F238E27FC236}">
                  <a16:creationId xmlns:a16="http://schemas.microsoft.com/office/drawing/2014/main" id="{C8E42D71-9749-2D33-804B-4E989491F826}"/>
                </a:ext>
              </a:extLst>
            </p:cNvPr>
            <p:cNvSpPr/>
            <p:nvPr/>
          </p:nvSpPr>
          <p:spPr>
            <a:xfrm flipH="1">
              <a:off x="746422" y="2636912"/>
              <a:ext cx="664298" cy="1584176"/>
            </a:xfrm>
            <a:prstGeom prst="rightBrace">
              <a:avLst>
                <a:gd name="adj1" fmla="val 8333"/>
                <a:gd name="adj2" fmla="val 49520"/>
              </a:avLst>
            </a:prstGeom>
            <a:ln w="57150">
              <a:solidFill>
                <a:srgbClr val="EDBF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6" name="Right Brace 5">
              <a:extLst>
                <a:ext uri="{FF2B5EF4-FFF2-40B4-BE49-F238E27FC236}">
                  <a16:creationId xmlns:a16="http://schemas.microsoft.com/office/drawing/2014/main" id="{71AEFA17-AE87-EB90-2D8C-C86FF88D2722}"/>
                </a:ext>
              </a:extLst>
            </p:cNvPr>
            <p:cNvSpPr/>
            <p:nvPr/>
          </p:nvSpPr>
          <p:spPr>
            <a:xfrm>
              <a:off x="8261920" y="2492896"/>
              <a:ext cx="609837" cy="2628813"/>
            </a:xfrm>
            <a:prstGeom prst="rightBrace">
              <a:avLst>
                <a:gd name="adj1" fmla="val 8333"/>
                <a:gd name="adj2" fmla="val 49520"/>
              </a:avLst>
            </a:prstGeom>
            <a:ln w="57150">
              <a:solidFill>
                <a:srgbClr val="EDBF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spTree>
    <p:extLst>
      <p:ext uri="{BB962C8B-B14F-4D97-AF65-F5344CB8AC3E}">
        <p14:creationId xmlns:p14="http://schemas.microsoft.com/office/powerpoint/2010/main" val="4035670423"/>
      </p:ext>
    </p:extLst>
  </p:cSld>
  <p:clrMapOvr>
    <a:masterClrMapping/>
  </p:clrMapOvr>
</p:sld>
</file>

<file path=ppt/theme/theme1.xml><?xml version="1.0" encoding="utf-8"?>
<a:theme xmlns:a="http://schemas.openxmlformats.org/drawingml/2006/main" name="1_OUAC_presentation">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1608C"/>
      </a:hlink>
      <a:folHlink>
        <a:srgbClr val="5160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3566</TotalTime>
  <Words>2477</Words>
  <Application>Microsoft Office PowerPoint</Application>
  <PresentationFormat>On-screen Show (4:3)</PresentationFormat>
  <Paragraphs>151</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Roboto</vt:lpstr>
      <vt:lpstr>1_OUAC_presentation</vt:lpstr>
      <vt:lpstr>Faire demande aux universités de l’Ontario</vt:lpstr>
      <vt:lpstr>Étape 1 : Recherchez vos options universitaires</vt:lpstr>
      <vt:lpstr>Étape 2 : Obtenez votre NISO</vt:lpstr>
      <vt:lpstr>Étape 3 :  Inscrivez ces dates à votre calendrier</vt:lpstr>
      <vt:lpstr>Étape 4 : Faites demande!</vt:lpstr>
      <vt:lpstr>Création d’un compte pour la première fois</vt:lpstr>
      <vt:lpstr>Le Centre</vt:lpstr>
      <vt:lpstr>Page Bienvenue</vt:lpstr>
      <vt:lpstr>Navigation dans la Demande</vt:lpstr>
      <vt:lpstr>Mes détails personnels</vt:lpstr>
      <vt:lpstr>Mes antécédents – Études</vt:lpstr>
      <vt:lpstr>Mes antécédents – Dites-nous en plus</vt:lpstr>
      <vt:lpstr>Mes choix</vt:lpstr>
      <vt:lpstr>Après que vous avez sélectionné un programme</vt:lpstr>
      <vt:lpstr>Classez vos choix</vt:lpstr>
      <vt:lpstr>Renseignements scolaires</vt:lpstr>
      <vt:lpstr>Téléversement de documents</vt:lpstr>
      <vt:lpstr>Droits</vt:lpstr>
      <vt:lpstr>Revue et paiement</vt:lpstr>
      <vt:lpstr>Régler vos droits relatifs à votre demande</vt:lpstr>
      <vt:lpstr>Soumettre votre demande</vt:lpstr>
      <vt:lpstr>Réinitialiser votre mot de passe</vt:lpstr>
      <vt:lpstr>Besoin d’aide?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Faire demande aux universités de l'Ontario</dc:title>
  <dc:creator>Centre de demande d’admission aux universités de l’Ontario</dc:creator>
  <cp:lastModifiedBy>Katherine Carr</cp:lastModifiedBy>
  <cp:revision>302</cp:revision>
  <cp:lastPrinted>2018-10-16T14:06:21Z</cp:lastPrinted>
  <dcterms:created xsi:type="dcterms:W3CDTF">2013-02-20T21:35:10Z</dcterms:created>
  <dcterms:modified xsi:type="dcterms:W3CDTF">2023-10-05T14:40:27Z</dcterms:modified>
</cp:coreProperties>
</file>